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rts/chart1.xml" ContentType="application/vnd.openxmlformats-officedocument.drawingml.chart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349" r:id="rId3"/>
    <p:sldId id="348" r:id="rId4"/>
    <p:sldId id="423" r:id="rId5"/>
    <p:sldId id="424" r:id="rId6"/>
    <p:sldId id="439" r:id="rId7"/>
    <p:sldId id="353" r:id="rId8"/>
    <p:sldId id="407" r:id="rId9"/>
    <p:sldId id="354" r:id="rId10"/>
    <p:sldId id="426" r:id="rId11"/>
    <p:sldId id="427" r:id="rId12"/>
    <p:sldId id="345" r:id="rId13"/>
    <p:sldId id="409" r:id="rId14"/>
    <p:sldId id="370" r:id="rId15"/>
    <p:sldId id="440" r:id="rId16"/>
    <p:sldId id="352" r:id="rId17"/>
    <p:sldId id="341" r:id="rId18"/>
    <p:sldId id="292" r:id="rId19"/>
    <p:sldId id="328" r:id="rId20"/>
    <p:sldId id="402" r:id="rId21"/>
    <p:sldId id="406" r:id="rId22"/>
    <p:sldId id="428" r:id="rId23"/>
    <p:sldId id="404" r:id="rId24"/>
    <p:sldId id="405" r:id="rId25"/>
    <p:sldId id="296" r:id="rId26"/>
    <p:sldId id="438" r:id="rId27"/>
    <p:sldId id="437" r:id="rId28"/>
    <p:sldId id="420" r:id="rId29"/>
    <p:sldId id="298" r:id="rId30"/>
    <p:sldId id="299" r:id="rId31"/>
    <p:sldId id="429" r:id="rId32"/>
    <p:sldId id="310" r:id="rId33"/>
    <p:sldId id="434" r:id="rId34"/>
    <p:sldId id="435" r:id="rId35"/>
    <p:sldId id="436" r:id="rId36"/>
    <p:sldId id="431" r:id="rId37"/>
    <p:sldId id="318" r:id="rId38"/>
    <p:sldId id="433" r:id="rId39"/>
    <p:sldId id="432" r:id="rId40"/>
    <p:sldId id="397" r:id="rId41"/>
    <p:sldId id="399" r:id="rId42"/>
    <p:sldId id="374" r:id="rId43"/>
    <p:sldId id="337" r:id="rId44"/>
    <p:sldId id="375" r:id="rId45"/>
    <p:sldId id="283" r:id="rId46"/>
    <p:sldId id="360" r:id="rId47"/>
    <p:sldId id="311" r:id="rId48"/>
    <p:sldId id="430" r:id="rId49"/>
    <p:sldId id="356" r:id="rId50"/>
    <p:sldId id="295" r:id="rId51"/>
    <p:sldId id="361" r:id="rId52"/>
    <p:sldId id="362" r:id="rId53"/>
    <p:sldId id="363" r:id="rId54"/>
    <p:sldId id="364" r:id="rId55"/>
    <p:sldId id="365" r:id="rId56"/>
    <p:sldId id="385" r:id="rId57"/>
    <p:sldId id="322" r:id="rId58"/>
    <p:sldId id="323" r:id="rId59"/>
    <p:sldId id="321" r:id="rId60"/>
    <p:sldId id="330" r:id="rId61"/>
    <p:sldId id="384" r:id="rId62"/>
    <p:sldId id="396" r:id="rId63"/>
    <p:sldId id="383" r:id="rId64"/>
    <p:sldId id="382" r:id="rId65"/>
    <p:sldId id="313" r:id="rId66"/>
    <p:sldId id="379" r:id="rId67"/>
    <p:sldId id="305" r:id="rId68"/>
    <p:sldId id="380" r:id="rId69"/>
    <p:sldId id="381" r:id="rId70"/>
    <p:sldId id="395" r:id="rId71"/>
    <p:sldId id="386" r:id="rId72"/>
    <p:sldId id="387" r:id="rId73"/>
    <p:sldId id="388" r:id="rId74"/>
    <p:sldId id="389" r:id="rId75"/>
    <p:sldId id="390" r:id="rId76"/>
    <p:sldId id="391" r:id="rId77"/>
    <p:sldId id="392" r:id="rId78"/>
    <p:sldId id="393" r:id="rId79"/>
    <p:sldId id="394" r:id="rId80"/>
    <p:sldId id="401" r:id="rId81"/>
    <p:sldId id="400" r:id="rId82"/>
    <p:sldId id="411" r:id="rId83"/>
    <p:sldId id="412" r:id="rId84"/>
    <p:sldId id="410" r:id="rId85"/>
    <p:sldId id="414" r:id="rId86"/>
    <p:sldId id="309" r:id="rId87"/>
    <p:sldId id="415" r:id="rId88"/>
    <p:sldId id="416" r:id="rId89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5" autoAdjust="0"/>
    <p:restoredTop sz="77148" autoAdjust="0"/>
  </p:normalViewPr>
  <p:slideViewPr>
    <p:cSldViewPr snapToGrid="0" snapToObjects="1">
      <p:cViewPr>
        <p:scale>
          <a:sx n="125" d="100"/>
          <a:sy n="125" d="100"/>
        </p:scale>
        <p:origin x="-1584" y="-64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bbaker:Documents:NCSU:PhD:PreLim:Area%20Calcul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Estimated Area</c:v>
          </c:tx>
          <c:spPr>
            <a:ln w="12700" cmpd="sng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Area!$I$46:$M$46</c:f>
              <c:numCache>
                <c:formatCode>0.00</c:formatCode>
                <c:ptCount val="5"/>
                <c:pt idx="0">
                  <c:v>258.8246529011594</c:v>
                </c:pt>
                <c:pt idx="1">
                  <c:v>168.5741312046805</c:v>
                </c:pt>
                <c:pt idx="2">
                  <c:v>140.809916873305</c:v>
                </c:pt>
                <c:pt idx="3">
                  <c:v>112.8944249186166</c:v>
                </c:pt>
                <c:pt idx="4">
                  <c:v>97.32278010225379</c:v>
                </c:pt>
              </c:numCache>
            </c:numRef>
          </c:val>
          <c:smooth val="0"/>
        </c:ser>
        <c:ser>
          <c:idx val="1"/>
          <c:order val="1"/>
          <c:tx>
            <c:v>Target Area</c:v>
          </c:tx>
          <c:spPr>
            <a:ln w="12700" cmpd="sng">
              <a:solidFill>
                <a:srgbClr val="FF0000"/>
              </a:solidFill>
              <a:prstDash val="dash"/>
            </a:ln>
          </c:spPr>
          <c:marker>
            <c:symbol val="none"/>
          </c:marker>
          <c:cat>
            <c:strRef>
              <c:f>Area!$I$54:$M$54</c:f>
              <c:strCache>
                <c:ptCount val="5"/>
                <c:pt idx="0">
                  <c:v>Worst</c:v>
                </c:pt>
                <c:pt idx="1">
                  <c:v>Average Worst 2</c:v>
                </c:pt>
                <c:pt idx="2">
                  <c:v>Average</c:v>
                </c:pt>
                <c:pt idx="3">
                  <c:v>Average Best 2</c:v>
                </c:pt>
                <c:pt idx="4">
                  <c:v>Best</c:v>
                </c:pt>
              </c:strCache>
            </c:strRef>
          </c:cat>
          <c:val>
            <c:numRef>
              <c:f>Area!$I$48:$M$48</c:f>
              <c:numCache>
                <c:formatCode>General</c:formatCode>
                <c:ptCount val="5"/>
                <c:pt idx="0">
                  <c:v>175.0</c:v>
                </c:pt>
                <c:pt idx="1">
                  <c:v>175.0</c:v>
                </c:pt>
                <c:pt idx="2">
                  <c:v>175.0</c:v>
                </c:pt>
                <c:pt idx="3">
                  <c:v>175.0</c:v>
                </c:pt>
                <c:pt idx="4">
                  <c:v>175.0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4006088"/>
        <c:axId val="-2077933864"/>
      </c:lineChart>
      <c:catAx>
        <c:axId val="-2074006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77933864"/>
        <c:crosses val="autoZero"/>
        <c:auto val="1"/>
        <c:lblAlgn val="ctr"/>
        <c:lblOffset val="100"/>
        <c:noMultiLvlLbl val="0"/>
      </c:catAx>
      <c:valAx>
        <c:axId val="-2077933864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-207400608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image" Target="../media/image29.png"/><Relationship Id="rId2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I suspect most of us have seen reports on self-driving cars.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h</a:t>
            </a:r>
            <a:r>
              <a:rPr lang="en-US" dirty="0" smtClean="0"/>
              <a:t>ow can a </a:t>
            </a:r>
            <a:r>
              <a:rPr lang="en-US" dirty="0"/>
              <a:t>car </a:t>
            </a:r>
            <a:r>
              <a:rPr lang="en-US" dirty="0" smtClean="0"/>
              <a:t>determine </a:t>
            </a:r>
            <a:r>
              <a:rPr lang="en-US" dirty="0" err="1" smtClean="0"/>
              <a:t>whats</a:t>
            </a:r>
            <a:r>
              <a:rPr lang="en-US" dirty="0" smtClean="0"/>
              <a:t> in its surroundings?</a:t>
            </a:r>
          </a:p>
          <a:p>
            <a:endParaRPr lang="en-US" dirty="0"/>
          </a:p>
          <a:p>
            <a:r>
              <a:rPr lang="en-US" dirty="0" smtClean="0"/>
              <a:t>One piece of technology 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en-US" dirty="0" smtClean="0"/>
              <a:t>used </a:t>
            </a:r>
            <a:r>
              <a:rPr lang="en-US" baseline="0" dirty="0" smtClean="0"/>
              <a:t>is </a:t>
            </a:r>
            <a:r>
              <a:rPr lang="en-US" dirty="0" smtClean="0"/>
              <a:t>Artificial neural networks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artificial neural networks allow the vehicle to recognize street signs, other vehicles, pedestrians, edges of the road, all the things you might need to safely navigate a car</a:t>
            </a:r>
          </a:p>
          <a:p>
            <a:endParaRPr lang="en-US" dirty="0" smtClean="0"/>
          </a:p>
          <a:p>
            <a:r>
              <a:rPr lang="en-US" dirty="0" smtClean="0"/>
              <a:t>The ability for</a:t>
            </a:r>
            <a:r>
              <a:rPr lang="en-US" baseline="0" dirty="0" smtClean="0"/>
              <a:t> </a:t>
            </a:r>
            <a:r>
              <a:rPr lang="en-US" dirty="0" smtClean="0"/>
              <a:t>artificial neural networks</a:t>
            </a:r>
            <a:r>
              <a:rPr lang="en-US" baseline="0" dirty="0" smtClean="0"/>
              <a:t> </a:t>
            </a:r>
            <a:r>
              <a:rPr lang="en-US" dirty="0" smtClean="0"/>
              <a:t>to perform that function in a timely fashion within reasonable power</a:t>
            </a:r>
            <a:r>
              <a:rPr lang="en-US" baseline="0" dirty="0" smtClean="0"/>
              <a:t> and space constraints</a:t>
            </a:r>
            <a:r>
              <a:rPr lang="en-US" dirty="0" smtClean="0"/>
              <a:t> is what I am going to talk about today.</a:t>
            </a:r>
          </a:p>
          <a:p>
            <a:endParaRPr lang="en-US" dirty="0" smtClean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are going to review a system that is able to accelerate multiple instances of disparate useful sized artificial</a:t>
            </a:r>
            <a:r>
              <a:rPr lang="en-US" baseline="0" dirty="0" smtClean="0"/>
              <a:t> neural </a:t>
            </a:r>
            <a:r>
              <a:rPr lang="en-US" baseline="0" dirty="0" smtClean="0"/>
              <a:t>networks and provide power and/or area benefits over current state-of-the-art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</a:t>
            </a:r>
            <a:r>
              <a:rPr lang="en-US" dirty="0" smtClean="0"/>
              <a:t>model, but they are advertised as being inspired by neurons in the brain.</a:t>
            </a:r>
          </a:p>
          <a:p>
            <a:endParaRPr lang="en-US" dirty="0" smtClean="0"/>
          </a:p>
          <a:p>
            <a:r>
              <a:rPr lang="en-US" dirty="0" smtClean="0"/>
              <a:t>Mention</a:t>
            </a:r>
            <a:r>
              <a:rPr lang="en-US" baseline="0" dirty="0" smtClean="0"/>
              <a:t> this is the basic neuron model used is almost all ANN’s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it has been well understood that when organized like this a network of ANN’s can be used to solve complex functions and classifiers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terminology used is the neuron being considered is the post synaptic neuron when they are linear function approximators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this concise</a:t>
            </a:r>
          </a:p>
          <a:p>
            <a:endParaRPr lang="en-US" dirty="0" smtClean="0"/>
          </a:p>
          <a:p>
            <a:r>
              <a:rPr lang="en-US" dirty="0" smtClean="0"/>
              <a:t>Real</a:t>
            </a:r>
            <a:r>
              <a:rPr lang="en-US" baseline="0" dirty="0" smtClean="0"/>
              <a:t> neurons generate spikes</a:t>
            </a:r>
          </a:p>
          <a:p>
            <a:r>
              <a:rPr lang="en-US" baseline="0" dirty="0" smtClean="0"/>
              <a:t>Believed that information is carried in spike rates</a:t>
            </a:r>
          </a:p>
          <a:p>
            <a:r>
              <a:rPr lang="en-US" baseline="0" dirty="0" smtClean="0"/>
              <a:t>Rate coding is a simplification</a:t>
            </a:r>
          </a:p>
          <a:p>
            <a:endParaRPr lang="en-US" baseline="0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Rate-based</a:t>
            </a:r>
            <a:r>
              <a:rPr lang="en-US" baseline="0" dirty="0" smtClean="0"/>
              <a:t> </a:t>
            </a:r>
            <a:r>
              <a:rPr lang="en-US" dirty="0" smtClean="0"/>
              <a:t>neural network used when we see demonstrations from </a:t>
            </a:r>
            <a:r>
              <a:rPr lang="en-US" dirty="0" err="1" smtClean="0"/>
              <a:t>google</a:t>
            </a:r>
            <a:r>
              <a:rPr lang="en-US" dirty="0" smtClean="0"/>
              <a:t> etc.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Spiking considered more powerful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concise</a:t>
            </a:r>
          </a:p>
          <a:p>
            <a:endParaRPr lang="en-US" dirty="0" smtClean="0"/>
          </a:p>
          <a:p>
            <a:r>
              <a:rPr lang="en-US" dirty="0" smtClean="0"/>
              <a:t>Mention ReLu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1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DNN classifiers because of their performance</a:t>
            </a:r>
            <a:r>
              <a:rPr lang="en-US" baseline="0" dirty="0" smtClean="0"/>
              <a:t> in image recognition</a:t>
            </a:r>
          </a:p>
          <a:p>
            <a:r>
              <a:rPr lang="en-US" baseline="0" dirty="0" smtClean="0"/>
              <a:t>ANN in reinforcement learning because of their use as value function approximator</a:t>
            </a:r>
          </a:p>
          <a:p>
            <a:r>
              <a:rPr lang="en-US" baseline="0" dirty="0" smtClean="0"/>
              <a:t>and finally Cogent Confabulation and </a:t>
            </a:r>
            <a:r>
              <a:rPr lang="en-US" baseline="0" dirty="0" err="1" smtClean="0"/>
              <a:t>BsB</a:t>
            </a:r>
            <a:r>
              <a:rPr lang="en-US" baseline="0" dirty="0" smtClean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Trained offline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Used for inference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Deep Neural Networks (DNNs) are feed-forward multi-layered neural networks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layer identifies features in the previous layer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Features are identified by convolving a filter (kernel) over a Region of Interest (ROI) in the input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CNNs are a class of DNNs that use the same feature kernel across the entire input layer(s)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Layers separated using a non-linearity (tanh, sigmoid, ReLu)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ReLu is becoming a popular choice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Final layers are typically fully connected classifiers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classifiers outputs are one-hot softmax probability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each output represents a class such as Tank, cannon, house, pickup truck, dog, hoagie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function approximator each output represents a value</a:t>
            </a:r>
          </a:p>
          <a:p>
            <a:pPr marL="1400883" lvl="2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in reinforcement learning, the value represents an action reward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63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Recently ANN’s have demonstrated efficacy when employed as a part of face recognition, text recognition</a:t>
            </a:r>
            <a:r>
              <a:rPr lang="en-US" dirty="0"/>
              <a:t> </a:t>
            </a:r>
            <a:r>
              <a:rPr lang="en-US" dirty="0" smtClean="0"/>
              <a:t>and game playing systems</a:t>
            </a:r>
          </a:p>
          <a:p>
            <a:r>
              <a:rPr lang="en-US" dirty="0"/>
              <a:t>T</a:t>
            </a:r>
            <a:r>
              <a:rPr lang="en-US" dirty="0" smtClean="0"/>
              <a:t>hese ANN’s have demonstrated</a:t>
            </a:r>
            <a:r>
              <a:rPr lang="en-US" baseline="0" dirty="0" smtClean="0"/>
              <a:t> </a:t>
            </a:r>
            <a:r>
              <a:rPr lang="en-US" dirty="0" smtClean="0"/>
              <a:t>significant improvements over current state of the art.</a:t>
            </a:r>
          </a:p>
          <a:p>
            <a:endParaRPr lang="en-US" dirty="0" smtClean="0"/>
          </a:p>
          <a:p>
            <a:r>
              <a:rPr lang="en-US" dirty="0" smtClean="0"/>
              <a:t>Some example</a:t>
            </a:r>
            <a:r>
              <a:rPr lang="en-US" baseline="0" dirty="0" smtClean="0"/>
              <a:t> uses of ANN’s</a:t>
            </a:r>
            <a:r>
              <a:rPr lang="en-US" dirty="0" smtClean="0"/>
              <a:t> are in car</a:t>
            </a:r>
            <a:r>
              <a:rPr lang="en-US" baseline="0" dirty="0" smtClean="0"/>
              <a:t> navigation, likely </a:t>
            </a:r>
            <a:r>
              <a:rPr lang="en-US" dirty="0" smtClean="0"/>
              <a:t>the </a:t>
            </a:r>
            <a:r>
              <a:rPr lang="en-US" dirty="0" err="1" smtClean="0"/>
              <a:t>google</a:t>
            </a:r>
            <a:r>
              <a:rPr lang="en-US" dirty="0" smtClean="0"/>
              <a:t> car and</a:t>
            </a:r>
            <a:r>
              <a:rPr lang="en-US" baseline="0" dirty="0" smtClean="0"/>
              <a:t> y</a:t>
            </a:r>
            <a:r>
              <a:rPr lang="en-US" dirty="0" smtClean="0"/>
              <a:t>ou may also have recently seen the Go game system </a:t>
            </a:r>
            <a:r>
              <a:rPr lang="en-US" dirty="0" err="1" smtClean="0"/>
              <a:t>AlphaGo</a:t>
            </a:r>
            <a:r>
              <a:rPr lang="en-US" dirty="0" smtClean="0"/>
              <a:t>, which recently “beat” a Go master.</a:t>
            </a:r>
          </a:p>
          <a:p>
            <a:endParaRPr lang="en-US" dirty="0"/>
          </a:p>
          <a:p>
            <a:r>
              <a:rPr lang="en-US" dirty="0" smtClean="0"/>
              <a:t>So ANN’s are being deployed as we speak and we should therefore consider them to be in the ascent phase of the technology life cycle.</a:t>
            </a:r>
            <a:endParaRPr lang="en-US" dirty="0"/>
          </a:p>
          <a:p>
            <a:endParaRPr lang="en-US" dirty="0"/>
          </a:p>
          <a:p>
            <a:endParaRPr lang="en-US" strike="sngStrike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3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 smtClean="0">
                <a:solidFill>
                  <a:srgbClr val="000000"/>
                </a:solidFill>
                <a:cs typeface="Monaco"/>
              </a:rPr>
              <a:t>multiported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4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this works assumption</a:t>
            </a:r>
            <a:r>
              <a:rPr lang="en-US" baseline="0" dirty="0" smtClean="0"/>
              <a:t> that m</a:t>
            </a:r>
            <a:r>
              <a:rPr lang="en-US" dirty="0" smtClean="0"/>
              <a:t>any embedded applications will require these ANNs to be processed at or near real time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means these systems will require multiple ANN’s to be running concurrently</a:t>
            </a:r>
          </a:p>
          <a:p>
            <a:endParaRPr lang="en-US" dirty="0"/>
          </a:p>
          <a:p>
            <a:r>
              <a:rPr lang="en-US" dirty="0" smtClean="0"/>
              <a:t>A vehicle will need real time feedback on its surroundings</a:t>
            </a:r>
            <a:r>
              <a:rPr lang="en-US" baseline="0" dirty="0" smtClean="0"/>
              <a:t> or monitoring its own systems</a:t>
            </a:r>
          </a:p>
          <a:p>
            <a:r>
              <a:rPr lang="en-US" baseline="0" dirty="0" smtClean="0"/>
              <a:t>airport security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2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concludes my presentation.</a:t>
            </a:r>
            <a:endParaRPr lang="en-US" dirty="0"/>
          </a:p>
          <a:p>
            <a:r>
              <a:rPr lang="en-US" smtClean="0"/>
              <a:t>Thank</a:t>
            </a:r>
            <a:r>
              <a:rPr lang="en-US" baseline="0" smtClean="0"/>
              <a:t> you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31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ANNs are big and the</a:t>
            </a:r>
            <a:r>
              <a:rPr lang="en-US" dirty="0" smtClean="0"/>
              <a:t> trend is that ANNs are</a:t>
            </a:r>
            <a:r>
              <a:rPr lang="en-US" baseline="0" dirty="0" smtClean="0"/>
              <a:t> becoming larger and deeper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general acceptance that DRAM needs to be used to stored the parameters associated with an ANN</a:t>
            </a:r>
          </a:p>
          <a:p>
            <a:r>
              <a:rPr lang="en-US" baseline="0" dirty="0" smtClean="0"/>
              <a:t>But many implementations have focused on using SRAM as an intermediate store.</a:t>
            </a:r>
          </a:p>
          <a:p>
            <a:r>
              <a:rPr lang="en-US" baseline="0" dirty="0" smtClean="0"/>
              <a:t>This has proved to be very effective when there are reuse opportunities where these cache-like structures can be accessed multiple times and thus keeping the slower DRAM accesses to a minimum.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these implementations rely on reuse.</a:t>
            </a:r>
          </a:p>
          <a:p>
            <a:r>
              <a:rPr lang="en-US" baseline="0" dirty="0" smtClean="0"/>
              <a:t>The main reuse opportunities come in the form of shared parameters and batch processing.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other types of ANN such as </a:t>
            </a:r>
            <a:r>
              <a:rPr lang="en-US" dirty="0" smtClean="0"/>
              <a:t>DNN with non-shared kernels and LSTM are</a:t>
            </a:r>
            <a:r>
              <a:rPr lang="en-US" baseline="0" dirty="0" smtClean="0"/>
              <a:t> exposing limitations of these current implementations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result information such as unicast or multicast, destination page</a:t>
            </a:r>
          </a:p>
          <a:p>
            <a:endParaRPr lang="en-US" dirty="0" smtClean="0"/>
          </a:p>
          <a:p>
            <a:r>
              <a:rPr lang="en-US" dirty="0" smtClean="0"/>
              <a:t>Return bus can be driven by all layers</a:t>
            </a:r>
          </a:p>
          <a:p>
            <a:pPr lvl="1"/>
            <a:r>
              <a:rPr lang="en-US" dirty="0" smtClean="0"/>
              <a:t>research will determine if bus is arbitrated or whether each layer buffers and forwards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49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98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4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2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86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17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126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747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79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895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660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67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797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8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488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4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</a:t>
            </a:r>
            <a:r>
              <a:rPr lang="en-US" baseline="0" dirty="0" smtClean="0"/>
              <a:t> the creation of this works system, when I had the urge to add SRAM because it made things easier, I forced myself to think how I could solve it with just the DRAM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work is proposing using 3DIC technology, and in this case I felt it was important to also get a very good feel for the area associated with such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9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940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490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63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223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23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88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7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814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352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04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89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500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542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DRAM’s have uncooperative rules</a:t>
            </a:r>
          </a:p>
          <a:p>
            <a:pPr lvl="1"/>
            <a:r>
              <a:rPr lang="en-US" sz="1800" dirty="0" smtClean="0"/>
              <a:t>Page open to page read command latency</a:t>
            </a:r>
          </a:p>
          <a:p>
            <a:pPr lvl="1"/>
            <a:r>
              <a:rPr lang="en-US" sz="1800" dirty="0" smtClean="0"/>
              <a:t>Page open to page close</a:t>
            </a:r>
          </a:p>
          <a:p>
            <a:pPr lvl="1"/>
            <a:r>
              <a:rPr lang="en-US" sz="1800" dirty="0" smtClean="0"/>
              <a:t>Page data read latency</a:t>
            </a:r>
          </a:p>
          <a:p>
            <a:r>
              <a:rPr lang="en-US" sz="1800" dirty="0" smtClean="0"/>
              <a:t>Page open to page open times are long ~20nS</a:t>
            </a:r>
          </a:p>
          <a:p>
            <a:pPr lvl="1"/>
            <a:r>
              <a:rPr lang="en-US" sz="1800" dirty="0" smtClean="0"/>
              <a:t>Need to absorb PO-PO latency</a:t>
            </a:r>
          </a:p>
          <a:p>
            <a:pPr lvl="1"/>
            <a:r>
              <a:rPr lang="en-US" sz="1800" dirty="0" smtClean="0"/>
              <a:t>Multiple banks required to maximize bandwidth</a:t>
            </a:r>
          </a:p>
          <a:p>
            <a:pPr lvl="1"/>
            <a:r>
              <a:rPr lang="en-US" sz="1800" dirty="0" smtClean="0"/>
              <a:t>Need a lot of banks to arrange input arrays to avoid bank conflicts when reading ROI</a:t>
            </a:r>
          </a:p>
          <a:p>
            <a:r>
              <a:rPr lang="en-US" sz="1800" dirty="0" smtClean="0"/>
              <a:t>Maintain bandwidth by interleaving banks</a:t>
            </a:r>
          </a:p>
          <a:p>
            <a:pPr lvl="1"/>
            <a:r>
              <a:rPr lang="en-US" sz="1800" dirty="0" smtClean="0"/>
              <a:t>We need to ensure data and kernels/weights are arranged appropriately</a:t>
            </a:r>
          </a:p>
          <a:p>
            <a:r>
              <a:rPr lang="en-US" sz="1800" dirty="0" smtClean="0"/>
              <a:t>Buffer open pages prior to transmission on stack bus</a:t>
            </a:r>
          </a:p>
          <a:p>
            <a:r>
              <a:rPr lang="en-US" sz="1800" dirty="0" smtClean="0"/>
              <a:t>Require operation size &gt;&gt; Data latency</a:t>
            </a:r>
          </a:p>
          <a:p>
            <a:pPr lvl="1"/>
            <a:r>
              <a:rPr lang="en-US" sz="1800" dirty="0" smtClean="0"/>
              <a:t>e.g. kernels typically &gt; 192 </a:t>
            </a:r>
          </a:p>
          <a:p>
            <a:pPr lvl="1"/>
            <a:r>
              <a:rPr lang="en-US" sz="1800" dirty="0" smtClean="0"/>
              <a:t>DiRAM4 Latency ~ 8 cycles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04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This work proposes taking advantage of 3D IC technology.</a:t>
            </a:r>
          </a:p>
          <a:p>
            <a:r>
              <a:rPr lang="en-US" dirty="0" smtClean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proposal also includes </a:t>
            </a:r>
            <a:r>
              <a:rPr lang="en-US" dirty="0" smtClean="0"/>
              <a:t>custom processing layers to</a:t>
            </a:r>
            <a:r>
              <a:rPr lang="en-US" baseline="0" dirty="0" smtClean="0"/>
              <a:t> perform the NN computations.</a:t>
            </a:r>
          </a:p>
          <a:p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sing DRAM addresses the large network size requirement </a:t>
            </a:r>
          </a:p>
          <a:p>
            <a:r>
              <a:rPr lang="en-US" dirty="0" smtClean="0"/>
              <a:t>and the 3D architecture</a:t>
            </a:r>
            <a:r>
              <a:rPr lang="en-US" baseline="0" dirty="0" smtClean="0"/>
              <a:t> </a:t>
            </a:r>
            <a:r>
              <a:rPr lang="en-US" dirty="0" smtClean="0"/>
              <a:t>ensures we can address bandwidth, space and power issues.</a:t>
            </a:r>
          </a:p>
          <a:p>
            <a:endParaRPr lang="en-US" dirty="0" smtClean="0"/>
          </a:p>
          <a:p>
            <a:r>
              <a:rPr lang="en-US" strike="noStrike" dirty="0" smtClean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primary contributions of this work is </a:t>
            </a:r>
          </a:p>
          <a:p>
            <a:r>
              <a:rPr lang="en-US" baseline="0" dirty="0" smtClean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 smtClean="0"/>
              <a:t> - data structures for storing parameters and neuron activation values</a:t>
            </a:r>
          </a:p>
          <a:p>
            <a:r>
              <a:rPr lang="en-US" baseline="0" dirty="0" smtClean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 smtClean="0"/>
              <a:t>Combining these contributions will allow us to demonstrate a significant</a:t>
            </a:r>
            <a:r>
              <a:rPr lang="en-US" dirty="0" smtClean="0"/>
              <a:t> performance improvement overcurrent solutions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2/21/18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2/21/18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package" Target="../embeddings/Microsoft_Excel_Sheet5.xlsx"/><Relationship Id="rId13" Type="http://schemas.openxmlformats.org/officeDocument/2006/relationships/image" Target="../media/image3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29.png"/><Relationship Id="rId6" Type="http://schemas.openxmlformats.org/officeDocument/2006/relationships/package" Target="../embeddings/Microsoft_Excel_Sheet2.xlsx"/><Relationship Id="rId7" Type="http://schemas.openxmlformats.org/officeDocument/2006/relationships/image" Target="../media/image30.png"/><Relationship Id="rId8" Type="http://schemas.openxmlformats.org/officeDocument/2006/relationships/package" Target="../embeddings/Microsoft_Excel_Sheet3.xlsx"/><Relationship Id="rId9" Type="http://schemas.openxmlformats.org/officeDocument/2006/relationships/image" Target="../media/image31.png"/><Relationship Id="rId10" Type="http://schemas.openxmlformats.org/officeDocument/2006/relationships/package" Target="../embeddings/Microsoft_Excel_Sheet4.xlsx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package" Target="../embeddings/Microsoft_Excel_Sheet6.xlsx"/><Relationship Id="rId5" Type="http://schemas.openxmlformats.org/officeDocument/2006/relationships/image" Target="../media/image36.png"/><Relationship Id="rId6" Type="http://schemas.openxmlformats.org/officeDocument/2006/relationships/package" Target="../embeddings/Microsoft_Excel_Sheet7.xlsx"/><Relationship Id="rId7" Type="http://schemas.openxmlformats.org/officeDocument/2006/relationships/image" Target="../media/image3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chart" Target="../charts/char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 smtClean="0"/>
              <a:t>A 3DIC </a:t>
            </a:r>
            <a:r>
              <a:rPr lang="en-US" dirty="0"/>
              <a:t>system to aid in the acceleration of systems that </a:t>
            </a:r>
            <a:r>
              <a:rPr lang="en-US" dirty="0" smtClean="0"/>
              <a:t>employ </a:t>
            </a:r>
            <a:r>
              <a:rPr lang="en-US" dirty="0"/>
              <a:t>multiple instances of artificial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 smtClean="0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8574"/>
            <a:ext cx="9052560" cy="520022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 </a:t>
            </a:r>
            <a:r>
              <a:rPr lang="en-US" dirty="0"/>
              <a:t>extensible architecture that can </a:t>
            </a:r>
            <a:r>
              <a:rPr lang="en-US" dirty="0" smtClean="0"/>
              <a:t>simultaneously process </a:t>
            </a:r>
            <a:r>
              <a:rPr lang="en-US" dirty="0"/>
              <a:t>multiple disparate real-time </a:t>
            </a:r>
            <a:r>
              <a:rPr lang="en-US" dirty="0" smtClean="0"/>
              <a:t>DNNs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low power and real estate demands</a:t>
            </a:r>
          </a:p>
          <a:p>
            <a:r>
              <a:rPr lang="en-US" dirty="0" smtClean="0"/>
              <a:t>Proposed </a:t>
            </a:r>
            <a:r>
              <a:rPr lang="en-US" dirty="0"/>
              <a:t>a custom </a:t>
            </a:r>
            <a:r>
              <a:rPr lang="en-US" dirty="0" smtClean="0"/>
              <a:t>3D-DRAM providing </a:t>
            </a:r>
            <a:r>
              <a:rPr lang="en-US" dirty="0"/>
              <a:t>a </a:t>
            </a:r>
            <a:r>
              <a:rPr lang="en-US" dirty="0" smtClean="0"/>
              <a:t>~32X </a:t>
            </a:r>
            <a:r>
              <a:rPr lang="en-US" dirty="0"/>
              <a:t>bandwidth benefit compared to standard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wider bus and expose more of the page</a:t>
            </a:r>
            <a:endParaRPr lang="en-US" dirty="0"/>
          </a:p>
          <a:p>
            <a:r>
              <a:rPr lang="en-US" dirty="0" smtClean="0"/>
              <a:t>A DNN system solution </a:t>
            </a:r>
            <a:r>
              <a:rPr lang="en-US" dirty="0"/>
              <a:t>that employs pure </a:t>
            </a:r>
            <a:r>
              <a:rPr lang="en-US" dirty="0" smtClean="0"/>
              <a:t>3DIC technology</a:t>
            </a:r>
            <a:endParaRPr lang="en-US" dirty="0"/>
          </a:p>
          <a:p>
            <a:pPr lvl="1"/>
            <a:r>
              <a:rPr lang="en-US" dirty="0" smtClean="0"/>
              <a:t>providing </a:t>
            </a:r>
            <a:r>
              <a:rPr lang="en-US" dirty="0"/>
              <a:t>power and performance benefits of remaining within a </a:t>
            </a:r>
            <a:r>
              <a:rPr lang="en-US" dirty="0" smtClean="0"/>
              <a:t>3DIC stack</a:t>
            </a:r>
            <a:endParaRPr lang="en-US" dirty="0"/>
          </a:p>
          <a:p>
            <a:r>
              <a:rPr lang="en-US" dirty="0" smtClean="0"/>
              <a:t>Custom </a:t>
            </a:r>
            <a:r>
              <a:rPr lang="en-US" dirty="0"/>
              <a:t>instructions and data structures that facilitate operating directly out of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provide the required processing </a:t>
            </a:r>
            <a:r>
              <a:rPr lang="en-US" dirty="0"/>
              <a:t>bandwidth by ensuring effective use of the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instruction </a:t>
            </a:r>
            <a:r>
              <a:rPr lang="en-US" dirty="0"/>
              <a:t>format allow system functions to operate concurrently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</a:t>
            </a:r>
            <a:r>
              <a:rPr lang="en-US" dirty="0" smtClean="0"/>
              <a:t>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details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Bus</a:t>
            </a:r>
          </a:p>
          <a:p>
            <a:pPr marL="960086" lvl="1" indent="-514350"/>
            <a:r>
              <a:rPr lang="en-US" dirty="0" smtClean="0"/>
              <a:t>Manager</a:t>
            </a:r>
          </a:p>
          <a:p>
            <a:pPr marL="960086" lvl="1" indent="-514350"/>
            <a:r>
              <a:rPr lang="en-US" dirty="0" smtClean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0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 smtClean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information stored </a:t>
            </a:r>
            <a:r>
              <a:rPr lang="en-US" dirty="0" smtClean="0"/>
              <a:t>in </a:t>
            </a:r>
            <a:r>
              <a:rPr lang="en-US" dirty="0"/>
              <a:t>the form of strength of </a:t>
            </a:r>
            <a:r>
              <a:rPr lang="en-US" dirty="0" smtClean="0"/>
              <a:t>connections</a:t>
            </a:r>
            <a:endParaRPr lang="en-US" dirty="0"/>
          </a:p>
          <a:p>
            <a:pPr lvl="2"/>
            <a:r>
              <a:rPr lang="en-US" dirty="0" smtClean="0"/>
              <a:t>easier to train and have shown </a:t>
            </a:r>
            <a:r>
              <a:rPr lang="en-US" dirty="0"/>
              <a:t>high levels of efficacy in many applications</a:t>
            </a:r>
          </a:p>
          <a:p>
            <a:pPr lvl="1"/>
            <a:r>
              <a:rPr lang="en-US" dirty="0" smtClean="0"/>
              <a:t>spiking neurons which more closely emulate actual brain behavior</a:t>
            </a:r>
          </a:p>
          <a:p>
            <a:pPr lvl="2"/>
            <a:r>
              <a:rPr lang="en-US" dirty="0" smtClean="0"/>
              <a:t>model neural activity in the form of differential equations</a:t>
            </a:r>
          </a:p>
          <a:p>
            <a:pPr lvl="2"/>
            <a:r>
              <a:rPr lang="en-US" dirty="0" smtClean="0"/>
              <a:t>require numerical methods to solve although there have been attempts to employ analog circuits</a:t>
            </a:r>
          </a:p>
          <a:p>
            <a:pPr lvl="2"/>
            <a:r>
              <a:rPr lang="en-US" dirty="0" smtClean="0"/>
              <a:t>information stored in the form of strength and delay of connections</a:t>
            </a:r>
          </a:p>
          <a:p>
            <a:pPr lvl="2"/>
            <a:r>
              <a:rPr lang="en-US" dirty="0" smtClean="0"/>
              <a:t>complex and hard to train </a:t>
            </a:r>
          </a:p>
          <a:p>
            <a:r>
              <a:rPr lang="en-US" dirty="0" smtClean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Rate-based</a:t>
            </a:r>
            <a:endParaRPr lang="en-US" dirty="0"/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Information stored in connection weights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 of network is class probability or a value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 of neuron is fixed value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</a:t>
            </a:r>
            <a:r>
              <a:rPr lang="en-US" sz="1200" dirty="0" smtClean="0">
                <a:solidFill>
                  <a:schemeClr val="tx1"/>
                </a:solidFill>
              </a:rPr>
              <a:t>ultiple layers of neurons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Outputs of each layer feeds next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3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fullDN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3151506"/>
            <a:ext cx="9603529" cy="27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73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888"/>
            <a:ext cx="9052560" cy="1210839"/>
          </a:xfrm>
        </p:spPr>
        <p:txBody>
          <a:bodyPr/>
          <a:lstStyle/>
          <a:p>
            <a:r>
              <a:rPr lang="en-US" dirty="0" smtClean="0"/>
              <a:t>Summary :</a:t>
            </a:r>
            <a:br>
              <a:rPr lang="en-US" dirty="0" smtClean="0"/>
            </a:br>
            <a:r>
              <a:rPr lang="en-US" dirty="0" smtClean="0"/>
              <a:t>Target </a:t>
            </a:r>
            <a:r>
              <a:rPr lang="en-US" dirty="0" smtClean="0"/>
              <a:t>application and ANN </a:t>
            </a:r>
            <a:r>
              <a:rPr lang="en-US" dirty="0"/>
              <a:t>t</a:t>
            </a:r>
            <a:r>
              <a:rPr lang="en-US" dirty="0" smtClean="0"/>
              <a:t>ype’s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021840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 smtClean="0"/>
              <a:t>Embedded systems</a:t>
            </a:r>
          </a:p>
          <a:p>
            <a:pPr lvl="1"/>
            <a:r>
              <a:rPr lang="en-US" dirty="0" smtClean="0"/>
              <a:t>not cloud based</a:t>
            </a:r>
          </a:p>
          <a:p>
            <a:pPr lvl="1"/>
            <a:r>
              <a:rPr lang="en-US" dirty="0" smtClean="0"/>
              <a:t>assumes multiple tasks are being performed</a:t>
            </a:r>
          </a:p>
          <a:p>
            <a:pPr lvl="1"/>
            <a:r>
              <a:rPr lang="en-US" dirty="0" smtClean="0"/>
              <a:t>requires multiple disparate ANNs</a:t>
            </a:r>
            <a:endParaRPr lang="en-US" dirty="0"/>
          </a:p>
          <a:p>
            <a:r>
              <a:rPr lang="en-US" dirty="0" smtClean="0"/>
              <a:t>This work has focused on the DNNs :</a:t>
            </a:r>
          </a:p>
          <a:p>
            <a:pPr lvl="1"/>
            <a:r>
              <a:rPr lang="en-US" dirty="0" smtClean="0"/>
              <a:t>Classifiers</a:t>
            </a:r>
          </a:p>
          <a:p>
            <a:pPr lvl="1"/>
            <a:r>
              <a:rPr lang="en-US" dirty="0" smtClean="0"/>
              <a:t>function approximators</a:t>
            </a:r>
          </a:p>
          <a:p>
            <a:pPr lvl="1"/>
            <a:r>
              <a:rPr lang="en-US" dirty="0" smtClean="0"/>
              <a:t>CNNs and DNNs</a:t>
            </a:r>
          </a:p>
          <a:p>
            <a:pPr lvl="1"/>
            <a:r>
              <a:rPr lang="en-US" dirty="0" smtClean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53798"/>
            <a:ext cx="9052560" cy="1210839"/>
          </a:xfrm>
        </p:spPr>
        <p:txBody>
          <a:bodyPr/>
          <a:lstStyle/>
          <a:p>
            <a:r>
              <a:rPr lang="en-US" dirty="0" smtClean="0"/>
              <a:t>Deep Neural Network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24014"/>
            <a:ext cx="9052560" cy="2975643"/>
          </a:xfrm>
        </p:spPr>
        <p:txBody>
          <a:bodyPr>
            <a:normAutofit fontScale="92500"/>
          </a:bodyPr>
          <a:lstStyle/>
          <a:p>
            <a:r>
              <a:rPr lang="en-US" dirty="0"/>
              <a:t>C</a:t>
            </a:r>
            <a:r>
              <a:rPr lang="en-US" dirty="0" smtClean="0"/>
              <a:t>urrently the most popular ANN</a:t>
            </a:r>
          </a:p>
          <a:p>
            <a:pPr lvl="1"/>
            <a:r>
              <a:rPr lang="en-US" dirty="0" smtClean="0"/>
              <a:t>trained offline</a:t>
            </a:r>
          </a:p>
          <a:p>
            <a:pPr lvl="1"/>
            <a:r>
              <a:rPr lang="en-US" dirty="0" smtClean="0"/>
              <a:t>Convolutional NN’s have been very successful in classification</a:t>
            </a:r>
          </a:p>
          <a:p>
            <a:pPr lvl="1"/>
            <a:r>
              <a:rPr lang="en-US" dirty="0" smtClean="0"/>
              <a:t>locally-connected NN’s also used in face recognition</a:t>
            </a:r>
          </a:p>
          <a:p>
            <a:pPr lvl="1"/>
            <a:r>
              <a:rPr lang="en-US" dirty="0" smtClean="0"/>
              <a:t>fully-connected includes LSTM</a:t>
            </a:r>
          </a:p>
          <a:p>
            <a:r>
              <a:rPr lang="en-US" dirty="0" smtClean="0"/>
              <a:t>This work focuses on inference in embedded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79" y="5052057"/>
            <a:ext cx="4681969" cy="18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State-of-the-art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are typically </a:t>
            </a: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ASICs almost always provide performance </a:t>
            </a:r>
            <a:r>
              <a:rPr lang="en-US" dirty="0" err="1" smtClean="0">
                <a:solidFill>
                  <a:srgbClr val="000000"/>
                </a:solidFill>
                <a:ea typeface="+mn-ea"/>
                <a:cs typeface="Monaco"/>
              </a:rPr>
              <a:t>iprovements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0"/>
            <a:ext cx="9052560" cy="3950369"/>
          </a:xfrm>
        </p:spPr>
        <p:txBody>
          <a:bodyPr>
            <a:normAutofit/>
          </a:bodyPr>
          <a:lstStyle/>
          <a:p>
            <a:r>
              <a:rPr lang="en-US" dirty="0" smtClean="0"/>
              <a:t>ASICs</a:t>
            </a:r>
          </a:p>
          <a:p>
            <a:pPr lvl="1"/>
            <a:r>
              <a:rPr lang="en-US" dirty="0" smtClean="0"/>
              <a:t>Most employ arrays of processors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 target specific ANNs</a:t>
            </a:r>
          </a:p>
          <a:p>
            <a:pPr lvl="1"/>
            <a:r>
              <a:rPr lang="en-US" dirty="0" smtClean="0"/>
              <a:t>Most cannot support useful sized NNs with single device</a:t>
            </a:r>
          </a:p>
          <a:p>
            <a:pPr lvl="1"/>
            <a:r>
              <a:rPr lang="en-US" dirty="0"/>
              <a:t>Many process data from local SRAM memory which often consumes &gt;60% of silicon </a:t>
            </a:r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demonstrate performance improvements over GPUs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Artificial Neural </a:t>
            </a:r>
            <a:r>
              <a:rPr lang="en-US" dirty="0">
                <a:solidFill>
                  <a:srgbClr val="000000"/>
                </a:solidFill>
                <a:cs typeface="Monaco"/>
              </a:rPr>
              <a:t>networks (NN) have demonstrated superior performance in classification and function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approximation</a:t>
            </a: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86044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 smtClean="0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</a:t>
            </a:r>
            <a:r>
              <a:rPr lang="en-US" sz="600" dirty="0" smtClean="0"/>
              <a:t>/</a:t>
            </a:r>
            <a:r>
              <a:rPr lang="en-US" sz="600" dirty="0" err="1" smtClean="0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</a:t>
            </a:r>
            <a:r>
              <a:rPr lang="en-US" dirty="0" smtClean="0"/>
              <a:t>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 smtClean="0"/>
              <a:t>ASIC’s</a:t>
            </a:r>
            <a:endParaRPr lang="en-US" dirty="0"/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Eyeriss</a:t>
            </a:r>
            <a:r>
              <a:rPr lang="en-US" baseline="30000" dirty="0" smtClean="0"/>
              <a:t>[Che16]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[Kim16]</a:t>
            </a:r>
            <a:endParaRPr lang="en-US" baseline="30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HMC 3D-DRAM </a:t>
            </a:r>
            <a:r>
              <a:rPr lang="en-US" dirty="0" smtClean="0"/>
              <a:t>but dependence on SRAM limits support to CNNs</a:t>
            </a:r>
          </a:p>
          <a:p>
            <a:r>
              <a:rPr lang="en-US" dirty="0" smtClean="0"/>
              <a:t>Eyeriss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discusses </a:t>
            </a:r>
            <a:r>
              <a:rPr lang="en-US" dirty="0"/>
              <a:t>DRAM accesses but their focus is on the convolution </a:t>
            </a:r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supports CNN convolution operation only</a:t>
            </a:r>
            <a:endParaRPr lang="en-US" dirty="0"/>
          </a:p>
          <a:p>
            <a:r>
              <a:rPr lang="en-US" dirty="0" smtClean="0"/>
              <a:t>NnSP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cache between DRAM and 8</a:t>
            </a:r>
            <a:r>
              <a:rPr lang="en-US" dirty="0" smtClean="0"/>
              <a:t>Mb SRAM </a:t>
            </a:r>
            <a:r>
              <a:rPr lang="en-US" dirty="0"/>
              <a:t>and </a:t>
            </a:r>
            <a:r>
              <a:rPr lang="en-US" dirty="0" smtClean="0"/>
              <a:t>will be limited </a:t>
            </a:r>
            <a:r>
              <a:rPr lang="en-US" dirty="0"/>
              <a:t>by DRAM </a:t>
            </a:r>
            <a:r>
              <a:rPr lang="en-US" dirty="0" smtClean="0"/>
              <a:t>bandwidth</a:t>
            </a:r>
          </a:p>
          <a:p>
            <a:pPr lvl="1"/>
            <a:r>
              <a:rPr lang="en-US" dirty="0" smtClean="0"/>
              <a:t>does not discuss multi-devices</a:t>
            </a:r>
          </a:p>
          <a:p>
            <a:r>
              <a:rPr lang="en-US" dirty="0" smtClean="0"/>
              <a:t>Neuflow</a:t>
            </a:r>
            <a:r>
              <a:rPr lang="en-US" baseline="30000" dirty="0" smtClean="0"/>
              <a:t>4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limits their support to CNNs and in the case of Eyeriss only supports the convolution</a:t>
            </a:r>
          </a:p>
          <a:p>
            <a:pPr lvl="1"/>
            <a:r>
              <a:rPr lang="en-US" dirty="0" smtClean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23516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More recent </a:t>
            </a:r>
            <a:br>
              <a:rPr lang="en-US" dirty="0" smtClean="0"/>
            </a:br>
            <a:r>
              <a:rPr lang="en-US" dirty="0" smtClean="0"/>
              <a:t>State </a:t>
            </a:r>
            <a:r>
              <a:rPr lang="en-US" dirty="0" smtClean="0"/>
              <a:t>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NeuroStream</a:t>
            </a:r>
            <a:endParaRPr lang="en-US" dirty="0"/>
          </a:p>
          <a:p>
            <a:pPr lvl="1"/>
            <a:r>
              <a:rPr lang="en-US" dirty="0" smtClean="0"/>
              <a:t>acknowledges DRAM is required for useful DNNs</a:t>
            </a:r>
          </a:p>
          <a:p>
            <a:pPr lvl="1"/>
            <a:r>
              <a:rPr lang="en-US" dirty="0" smtClean="0"/>
              <a:t>uses HBM 3D-DRAM along with local SRAM</a:t>
            </a:r>
          </a:p>
          <a:p>
            <a:pPr lvl="1"/>
            <a:r>
              <a:rPr lang="en-US" dirty="0" smtClean="0"/>
              <a:t>depends on SRAM for performance</a:t>
            </a:r>
          </a:p>
          <a:p>
            <a:r>
              <a:rPr lang="en-US" dirty="0" smtClean="0"/>
              <a:t>Google TPU </a:t>
            </a:r>
          </a:p>
          <a:p>
            <a:pPr marL="852312" lvl="1" indent="-342900"/>
            <a:r>
              <a:rPr lang="en-US" dirty="0" smtClean="0"/>
              <a:t>assumes large levels of batch processing</a:t>
            </a:r>
            <a:endParaRPr lang="en-US" dirty="0"/>
          </a:p>
          <a:p>
            <a:pPr marL="852312" lvl="1" indent="-342900"/>
            <a:r>
              <a:rPr lang="en-US" dirty="0" smtClean="0"/>
              <a:t>8-bit processing</a:t>
            </a:r>
          </a:p>
          <a:p>
            <a:pPr marL="852312" lvl="1" indent="-342900"/>
            <a:r>
              <a:rPr lang="en-US" dirty="0" smtClean="0"/>
              <a:t>fully-connected NNs represent very high percentage</a:t>
            </a:r>
          </a:p>
          <a:p>
            <a:pPr marL="852312" lvl="1" indent="-342900"/>
            <a:r>
              <a:rPr lang="en-US" dirty="0" smtClean="0"/>
              <a:t>acknowledges performance degradation using fully-connected</a:t>
            </a:r>
          </a:p>
          <a:p>
            <a:r>
              <a:rPr lang="en-US" dirty="0" err="1" smtClean="0"/>
              <a:t>DaDiannao</a:t>
            </a:r>
            <a:endParaRPr lang="en-US" dirty="0"/>
          </a:p>
          <a:p>
            <a:pPr marL="852312" lvl="1" indent="-342900"/>
            <a:r>
              <a:rPr lang="en-US" dirty="0" smtClean="0"/>
              <a:t>uses embedded DRAM but still requires up to 64 for useful DNNs</a:t>
            </a:r>
          </a:p>
          <a:p>
            <a:pPr marL="852312" lvl="1" indent="-342900"/>
            <a:r>
              <a:rPr lang="en-US" dirty="0" smtClean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GPU’s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 target the general market and employ infrastructures not necessary for NN implementation</a:t>
            </a:r>
          </a:p>
          <a:p>
            <a:pPr lvl="1"/>
            <a:r>
              <a:rPr lang="en-US" dirty="0" smtClean="0"/>
              <a:t>we associate power of GPU solution ~100</a:t>
            </a:r>
            <a:r>
              <a:rPr lang="en-US" dirty="0"/>
              <a:t>-</a:t>
            </a:r>
            <a:r>
              <a:rPr lang="en-US" dirty="0" smtClean="0"/>
              <a:t>200W</a:t>
            </a:r>
          </a:p>
          <a:p>
            <a:pPr lvl="1"/>
            <a:r>
              <a:rPr lang="en-US" dirty="0"/>
              <a:t>Will still be limited by memory bandwidth although they are starting to utilize 3D-</a:t>
            </a:r>
            <a:r>
              <a:rPr lang="en-US" dirty="0" smtClean="0"/>
              <a:t>DRAM</a:t>
            </a:r>
            <a:endParaRPr lang="en-US" dirty="0" smtClean="0"/>
          </a:p>
          <a:p>
            <a:pPr lvl="1"/>
            <a:r>
              <a:rPr lang="en-US" dirty="0" smtClean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80" y="5018995"/>
            <a:ext cx="3514540" cy="1984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[Far11]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674" y="534411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927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484178"/>
            <a:ext cx="9052560" cy="3517371"/>
          </a:xfrm>
        </p:spPr>
        <p:txBody>
          <a:bodyPr/>
          <a:lstStyle/>
          <a:p>
            <a:r>
              <a:rPr lang="en-US" dirty="0" smtClean="0"/>
              <a:t>Current state-of-the art ASIC’s and GPU’s do not provide the capacity and efficiency to provide a solution requiring multiple useful disparate ANN’s to be computed in real-time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~8GB of memory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~</a:t>
            </a:r>
            <a:r>
              <a:rPr lang="en-US" dirty="0">
                <a:solidFill>
                  <a:srgbClr val="000000"/>
                </a:solidFill>
                <a:cs typeface="Monaco"/>
              </a:rPr>
              <a:t>16mS (60 frames/sec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)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~26Tbps memory bandwidth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Goldilocks principle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need balance of bandwidth and storage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currently bandwidth too low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453037"/>
            <a:ext cx="9052560" cy="584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Architecture includes: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Custom organized 3D-DRAM specification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Data Structures specific to each ANN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Processing layer(s) targeted toward a family of ANNs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array of processing engines (PE) with streaming functions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multiply/accumulates </a:t>
            </a:r>
            <a:r>
              <a:rPr lang="en-US" dirty="0" err="1"/>
              <a:t>ANe</a:t>
            </a:r>
            <a:r>
              <a:rPr lang="en-US" dirty="0"/>
              <a:t> </a:t>
            </a:r>
            <a:r>
              <a:rPr lang="en-US" dirty="0" smtClean="0"/>
              <a:t>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multiply for softmax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/>
              <a:t>additional special functions 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ReLu for </a:t>
            </a:r>
            <a:r>
              <a:rPr lang="en-US" dirty="0" err="1" smtClean="0"/>
              <a:t>ANe</a:t>
            </a:r>
            <a:r>
              <a:rPr lang="en-US" dirty="0" smtClean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compare for pooling</a:t>
            </a:r>
          </a:p>
          <a:p>
            <a:pPr lvl="2" fontAlgn="auto">
              <a:spcAft>
                <a:spcPts val="669"/>
              </a:spcAft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3D-DRAM is the Tezzaron DiRAM4</a:t>
            </a:r>
          </a:p>
          <a:p>
            <a:pPr lvl="1"/>
            <a:r>
              <a:rPr lang="en-US" dirty="0" smtClean="0"/>
              <a:t>64 disjoint 1Gb memory ports</a:t>
            </a:r>
          </a:p>
          <a:p>
            <a:pPr lvl="1"/>
            <a:r>
              <a:rPr lang="en-US" dirty="0" smtClean="0"/>
              <a:t>System has 64 sub-systems each operating on one memory port</a:t>
            </a:r>
          </a:p>
          <a:p>
            <a:r>
              <a:rPr lang="en-US" dirty="0" smtClean="0"/>
              <a:t>Suggested Customizations for a 3D-DRAM</a:t>
            </a:r>
          </a:p>
          <a:p>
            <a:pPr lvl="1"/>
            <a:r>
              <a:rPr lang="en-US" dirty="0" smtClean="0"/>
              <a:t>Standard DiRAM4 port is 32bits @ 1GHz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suggest widen to 2048 bits and use high-density TSVs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ntire page in one access using burst-of-2</a:t>
            </a:r>
          </a:p>
          <a:p>
            <a:pPr lvl="1"/>
            <a:r>
              <a:rPr lang="en-US" dirty="0" smtClean="0"/>
              <a:t>Raw bandwidth ~2Tbps per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System has 64 sub-systems each operating on one memory port</a:t>
            </a:r>
          </a:p>
          <a:p>
            <a:pPr lvl="1"/>
            <a:r>
              <a:rPr lang="en-US" dirty="0" smtClean="0"/>
              <a:t>ANNs split over sub-systems</a:t>
            </a:r>
          </a:p>
          <a:p>
            <a:r>
              <a:rPr lang="en-US" dirty="0" smtClean="0"/>
              <a:t>Sub-system has a Manager and PE </a:t>
            </a:r>
          </a:p>
          <a:p>
            <a:pPr lvl="1"/>
            <a:r>
              <a:rPr lang="en-US" dirty="0" smtClean="0"/>
              <a:t>Data-path between DRAM, Manager and PE</a:t>
            </a:r>
          </a:p>
          <a:p>
            <a:pPr lvl="2"/>
            <a:r>
              <a:rPr lang="en-US" dirty="0" smtClean="0"/>
              <a:t>data for 32 execution lanes with two arguments per lane</a:t>
            </a:r>
          </a:p>
          <a:p>
            <a:pPr lvl="2"/>
            <a:r>
              <a:rPr lang="en-US" dirty="0" smtClean="0"/>
              <a:t>able to perform a MAC operation between a weight and </a:t>
            </a:r>
            <a:r>
              <a:rPr lang="en-US" dirty="0" err="1" smtClean="0"/>
              <a:t>ANe</a:t>
            </a:r>
            <a:r>
              <a:rPr lang="en-US" dirty="0" smtClean="0"/>
              <a:t> state every cycle</a:t>
            </a:r>
          </a:p>
          <a:p>
            <a:pPr lvl="2"/>
            <a:r>
              <a:rPr lang="en-US" dirty="0" smtClean="0"/>
              <a:t>process a group of 32 </a:t>
            </a:r>
            <a:r>
              <a:rPr lang="en-US" dirty="0" err="1" smtClean="0"/>
              <a:t>ANes</a:t>
            </a:r>
            <a:r>
              <a:rPr lang="en-US" dirty="0" smtClean="0"/>
              <a:t> each instruction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esult path from PE to Manager </a:t>
            </a:r>
          </a:p>
          <a:p>
            <a:pPr lvl="2"/>
            <a:r>
              <a:rPr lang="en-US" dirty="0" smtClean="0"/>
              <a:t>carries result(s) of processing a group of </a:t>
            </a:r>
            <a:r>
              <a:rPr lang="en-US" dirty="0" err="1" smtClean="0"/>
              <a:t>ANes</a:t>
            </a:r>
            <a:endParaRPr lang="en-US" dirty="0" smtClean="0"/>
          </a:p>
          <a:p>
            <a:pPr lvl="2"/>
            <a:r>
              <a:rPr lang="en-US" dirty="0" smtClean="0"/>
              <a:t>return data contains up to 32 words</a:t>
            </a:r>
          </a:p>
          <a:p>
            <a:pPr lvl="1"/>
            <a:r>
              <a:rPr lang="en-US" dirty="0" smtClean="0"/>
              <a:t>Instruction Decode in Manager</a:t>
            </a:r>
          </a:p>
          <a:p>
            <a:pPr lvl="2"/>
            <a:r>
              <a:rPr lang="en-US" dirty="0" smtClean="0"/>
              <a:t>contains information on how to process a group of </a:t>
            </a:r>
            <a:r>
              <a:rPr lang="en-US" dirty="0" err="1" smtClean="0"/>
              <a:t>Anes</a:t>
            </a:r>
            <a:endParaRPr lang="en-US" dirty="0" smtClean="0"/>
          </a:p>
          <a:p>
            <a:pPr lvl="2"/>
            <a:r>
              <a:rPr lang="en-US" dirty="0" smtClean="0"/>
              <a:t>where are weights, </a:t>
            </a:r>
            <a:r>
              <a:rPr lang="en-US" dirty="0" err="1" smtClean="0"/>
              <a:t>ANe</a:t>
            </a:r>
            <a:r>
              <a:rPr lang="en-US" dirty="0" smtClean="0"/>
              <a:t> states and result stored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 smtClean="0"/>
              <a:t>Solution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64Tbps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 organized 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What about applications that will and do require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multiple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NN processors running at or near real-time?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drone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scanning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in many directions </a:t>
            </a:r>
            <a:r>
              <a:rPr lang="en-US" dirty="0">
                <a:solidFill>
                  <a:srgbClr val="000000"/>
                </a:solidFill>
                <a:cs typeface="Monaco"/>
              </a:rPr>
              <a:t>during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looking down different than looking forward??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 smtClean="0"/>
              <a:t>3D Physical Configuration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554527"/>
          </a:xfrm>
          <a:prstGeom prst="wedgeRoundRectCallout">
            <a:avLst>
              <a:gd name="adj1" fmla="val 65444"/>
              <a:gd name="adj2" fmla="val -13913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Array of processing engines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05809"/>
              <a:gd name="adj2" fmla="val 6223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 organized 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86323"/>
              <a:gd name="adj2" fmla="val 526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 smtClean="0"/>
              <a:t>Sub-System Column (SSC)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 smtClean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</a:t>
            </a:r>
            <a:r>
              <a:rPr lang="en-US" sz="2000" dirty="0" smtClean="0"/>
              <a:t>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 smtClean="0"/>
              <a:t>3D Stack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 smtClean="0"/>
              <a:t>Need to absorb DRAM latency</a:t>
            </a:r>
          </a:p>
          <a:p>
            <a:pPr lvl="1"/>
            <a:r>
              <a:rPr lang="en-US" dirty="0" smtClean="0"/>
              <a:t>separate memory requests from read/write data</a:t>
            </a:r>
          </a:p>
          <a:p>
            <a:r>
              <a:rPr lang="en-US" dirty="0"/>
              <a:t>I</a:t>
            </a:r>
            <a:r>
              <a:rPr lang="en-US" dirty="0" smtClean="0"/>
              <a:t>nstruction spawns multiple commands to dependent tasks</a:t>
            </a:r>
          </a:p>
          <a:p>
            <a:pPr lvl="1"/>
            <a:r>
              <a:rPr lang="en-US" dirty="0" smtClean="0"/>
              <a:t>concurrently pre-fetch data, prepare PE, prepare Return </a:t>
            </a:r>
            <a:r>
              <a:rPr lang="en-US" dirty="0"/>
              <a:t>D</a:t>
            </a:r>
            <a:r>
              <a:rPr lang="en-US" dirty="0" smtClean="0"/>
              <a:t>ata Processor</a:t>
            </a:r>
          </a:p>
          <a:p>
            <a:pPr lvl="1"/>
            <a:r>
              <a:rPr lang="en-US" dirty="0" smtClean="0"/>
              <a:t>all operations have an associated tag</a:t>
            </a:r>
          </a:p>
          <a:p>
            <a:r>
              <a:rPr lang="en-US" dirty="0" smtClean="0"/>
              <a:t>Need to describe parameter and state storage</a:t>
            </a:r>
          </a:p>
          <a:p>
            <a:pPr lvl="1"/>
            <a:r>
              <a:rPr lang="en-US" dirty="0" smtClean="0"/>
              <a:t>assume input stored in row-major fashion</a:t>
            </a:r>
          </a:p>
          <a:p>
            <a:r>
              <a:rPr lang="en-US" dirty="0" smtClean="0"/>
              <a:t>Network-on-Chip</a:t>
            </a:r>
          </a:p>
          <a:p>
            <a:pPr lvl="1"/>
            <a:r>
              <a:rPr lang="en-US" dirty="0" smtClean="0"/>
              <a:t>needed for </a:t>
            </a:r>
            <a:r>
              <a:rPr lang="en-US" dirty="0" err="1" smtClean="0"/>
              <a:t>ANe</a:t>
            </a:r>
            <a:r>
              <a:rPr lang="en-US" dirty="0" smtClean="0"/>
              <a:t> state replication to all dependent SSCs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Instructions consist of descriptors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Descriptors used to control modules which take part in the instruction</a:t>
            </a:r>
          </a:p>
          <a:p>
            <a:r>
              <a:rPr lang="en-US" dirty="0" smtClean="0"/>
              <a:t>Descriptors contain tuples which contain the details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Inputs and </a:t>
            </a:r>
            <a:r>
              <a:rPr lang="en-US" dirty="0" err="1" smtClean="0"/>
              <a:t>ANe</a:t>
            </a:r>
            <a:r>
              <a:rPr lang="en-US" dirty="0" smtClean="0"/>
              <a:t> states stored in row-major</a:t>
            </a:r>
          </a:p>
          <a:p>
            <a:r>
              <a:rPr lang="en-US" dirty="0" smtClean="0"/>
              <a:t>Weights for a group of </a:t>
            </a:r>
            <a:r>
              <a:rPr lang="en-US" dirty="0" err="1" smtClean="0"/>
              <a:t>ANes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re interleaved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4528"/>
            <a:ext cx="9052560" cy="1210839"/>
          </a:xfrm>
        </p:spPr>
        <p:txBody>
          <a:bodyPr/>
          <a:lstStyle/>
          <a:p>
            <a:r>
              <a:rPr lang="en-US" dirty="0" smtClean="0"/>
              <a:t>Data Storage and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281680"/>
            <a:ext cx="2735338" cy="2854960"/>
          </a:xfrm>
          <a:prstGeom prst="rect">
            <a:avLst/>
          </a:prstGeom>
        </p:spPr>
      </p:pic>
      <p:pic>
        <p:nvPicPr>
          <p:cNvPr id="6" name="Picture 5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5289" y="3281680"/>
            <a:ext cx="4181322" cy="31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 smtClean="0"/>
              <a:t>Manager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Decodes instructions</a:t>
            </a:r>
          </a:p>
          <a:p>
            <a:pPr lvl="1"/>
            <a:r>
              <a:rPr lang="en-US" dirty="0" smtClean="0"/>
              <a:t>sub-descriptors are sent to dependent blocks</a:t>
            </a:r>
          </a:p>
          <a:p>
            <a:r>
              <a:rPr lang="en-US" dirty="0" smtClean="0"/>
              <a:t>Reads and writes to main memory</a:t>
            </a:r>
          </a:p>
          <a:p>
            <a:r>
              <a:rPr lang="en-US" dirty="0" smtClean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rocessing (PE)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Streaming operations operate </a:t>
            </a:r>
            <a:r>
              <a:rPr lang="en-US" dirty="0"/>
              <a:t>on data </a:t>
            </a:r>
            <a:r>
              <a:rPr lang="en-US" dirty="0" smtClean="0"/>
              <a:t>directly from the Stack bus</a:t>
            </a:r>
          </a:p>
          <a:p>
            <a:pPr lvl="1"/>
            <a:r>
              <a:rPr lang="en-US" dirty="0" smtClean="0"/>
              <a:t>MAC, Multiply</a:t>
            </a:r>
          </a:p>
          <a:p>
            <a:r>
              <a:rPr lang="en-US" dirty="0" smtClean="0"/>
              <a:t>SIMD Wrapper performs post </a:t>
            </a:r>
            <a:r>
              <a:rPr lang="en-US" dirty="0" err="1" smtClean="0"/>
              <a:t>stOp</a:t>
            </a:r>
            <a:r>
              <a:rPr lang="en-US" dirty="0" smtClean="0"/>
              <a:t> tasks</a:t>
            </a:r>
          </a:p>
          <a:p>
            <a:pPr lvl="1"/>
            <a:r>
              <a:rPr lang="en-US" dirty="0" smtClean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 smtClean="0"/>
              <a:t>Area based on DiRAM4</a:t>
            </a:r>
          </a:p>
          <a:p>
            <a:pPr lvl="1"/>
            <a:r>
              <a:rPr lang="en-US" dirty="0" smtClean="0"/>
              <a:t>SSC needs to fit into footprint of DiRAM4 sub-memory</a:t>
            </a:r>
          </a:p>
          <a:p>
            <a:pPr lvl="1"/>
            <a:r>
              <a:rPr lang="en-US" dirty="0" smtClean="0"/>
              <a:t>available area is 2.43 </a:t>
            </a:r>
            <a:r>
              <a:rPr lang="en-US" dirty="0" err="1" smtClean="0"/>
              <a:t>sq</a:t>
            </a:r>
            <a:r>
              <a:rPr lang="en-US" dirty="0" smtClean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2146419"/>
          </a:xfrm>
        </p:spPr>
        <p:txBody>
          <a:bodyPr>
            <a:normAutofit/>
          </a:bodyPr>
          <a:lstStyle/>
          <a:p>
            <a:r>
              <a:rPr lang="en-US" dirty="0" smtClean="0"/>
              <a:t>Scaling based on synthesizing representative block at 28nm and 65nm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Manager/PE Block sizes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6929"/>
            <a:ext cx="7378831" cy="1210839"/>
          </a:xfrm>
        </p:spPr>
        <p:txBody>
          <a:bodyPr/>
          <a:lstStyle/>
          <a:p>
            <a:pPr algn="l"/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420272"/>
              </p:ext>
            </p:extLst>
          </p:nvPr>
        </p:nvGraphicFramePr>
        <p:xfrm>
          <a:off x="927100" y="3718560"/>
          <a:ext cx="417195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" name="Worksheet" r:id="rId4" imgW="4635500" imgH="2298700" progId="Excel.Sheet.12">
                  <p:embed/>
                </p:oleObj>
              </mc:Choice>
              <mc:Fallback>
                <p:oleObj name="Worksheet" r:id="rId4" imgW="46355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100" y="3718560"/>
                        <a:ext cx="417195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64323"/>
              </p:ext>
            </p:extLst>
          </p:nvPr>
        </p:nvGraphicFramePr>
        <p:xfrm>
          <a:off x="1821180" y="5875020"/>
          <a:ext cx="27546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Worksheet" r:id="rId6" imgW="3060700" imgH="1155700" progId="Excel.Sheet.12">
                  <p:embed/>
                </p:oleObj>
              </mc:Choice>
              <mc:Fallback>
                <p:oleObj name="Worksheet" r:id="rId6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821180" y="5875020"/>
                        <a:ext cx="27546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298330"/>
              </p:ext>
            </p:extLst>
          </p:nvPr>
        </p:nvGraphicFramePr>
        <p:xfrm>
          <a:off x="5570220" y="3718560"/>
          <a:ext cx="339471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Worksheet" r:id="rId8" imgW="3771900" imgH="2298700" progId="Excel.Sheet.12">
                  <p:embed/>
                </p:oleObj>
              </mc:Choice>
              <mc:Fallback>
                <p:oleObj name="Worksheet" r:id="rId8" imgW="37719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0220" y="3718560"/>
                        <a:ext cx="339471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455382"/>
              </p:ext>
            </p:extLst>
          </p:nvPr>
        </p:nvGraphicFramePr>
        <p:xfrm>
          <a:off x="6324600" y="5875020"/>
          <a:ext cx="26403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Worksheet" r:id="rId10" imgW="2933700" imgH="1155700" progId="Excel.Sheet.12">
                  <p:embed/>
                </p:oleObj>
              </mc:Choice>
              <mc:Fallback>
                <p:oleObj name="Worksheet" r:id="rId10" imgW="2933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24600" y="5875020"/>
                        <a:ext cx="26403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759881"/>
              </p:ext>
            </p:extLst>
          </p:nvPr>
        </p:nvGraphicFramePr>
        <p:xfrm>
          <a:off x="4330700" y="2273300"/>
          <a:ext cx="199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Worksheet" r:id="rId12" imgW="1993900" imgH="584200" progId="Excel.Sheet.12">
                  <p:embed/>
                </p:oleObj>
              </mc:Choice>
              <mc:Fallback>
                <p:oleObj name="Worksheet" r:id="rId12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30700" y="2273300"/>
                        <a:ext cx="199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160961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real-time processing requires lots of memory bandwidth and storage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531711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8285"/>
            <a:ext cx="9052560" cy="853856"/>
          </a:xfrm>
        </p:spPr>
        <p:txBody>
          <a:bodyPr/>
          <a:lstStyle/>
          <a:p>
            <a:r>
              <a:rPr lang="en-US" dirty="0" smtClean="0"/>
              <a:t>Area placement study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3647440"/>
            <a:ext cx="2547620" cy="2862580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40" y="3647440"/>
            <a:ext cx="2552220" cy="28625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772682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 smtClean="0"/>
              <a:t>Placed and routed without DRC or LVS</a:t>
            </a:r>
          </a:p>
          <a:p>
            <a:r>
              <a:rPr lang="en-US" dirty="0" smtClean="0"/>
              <a:t>Routing congestion showed minimal hotspots</a:t>
            </a:r>
          </a:p>
          <a:p>
            <a:r>
              <a:rPr lang="en-US" dirty="0" err="1" smtClean="0"/>
              <a:t>Parasitics</a:t>
            </a:r>
            <a:r>
              <a:rPr lang="en-US" dirty="0" smtClean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Power estimates based on CONV-294 </a:t>
            </a:r>
            <a:r>
              <a:rPr lang="en-US" dirty="0" err="1" smtClean="0"/>
              <a:t>testcase</a:t>
            </a:r>
            <a:r>
              <a:rPr lang="en-US" dirty="0" smtClean="0"/>
              <a:t> simulation</a:t>
            </a:r>
          </a:p>
          <a:p>
            <a:pPr lvl="1"/>
            <a:r>
              <a:rPr lang="en-US" dirty="0" smtClean="0"/>
              <a:t>back to back operations</a:t>
            </a:r>
          </a:p>
          <a:p>
            <a:pPr lvl="1"/>
            <a:r>
              <a:rPr lang="en-US" dirty="0" smtClean="0"/>
              <a:t>accumulate DRAM access and use DiRAM4 datasheet [xx]</a:t>
            </a:r>
          </a:p>
          <a:p>
            <a:pPr lvl="1"/>
            <a:r>
              <a:rPr lang="en-US" dirty="0" smtClean="0"/>
              <a:t>TSV energy from [XX]</a:t>
            </a:r>
          </a:p>
          <a:p>
            <a:pPr lvl="1"/>
            <a:r>
              <a:rPr lang="en-US" dirty="0" err="1" smtClean="0"/>
              <a:t>parasitics</a:t>
            </a:r>
            <a:r>
              <a:rPr lang="en-US" dirty="0" smtClean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3080" y="4321036"/>
            <a:ext cx="5400040" cy="150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designed using 65nm library</a:t>
            </a:r>
          </a:p>
          <a:p>
            <a:pPr lvl="1"/>
            <a:r>
              <a:rPr lang="en-US" dirty="0" smtClean="0"/>
              <a:t>28nm is target technology</a:t>
            </a:r>
          </a:p>
          <a:p>
            <a:pPr lvl="1"/>
            <a:r>
              <a:rPr lang="en-US" dirty="0" smtClean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Worksheet" r:id="rId4" imgW="2222500" imgH="584200" progId="Excel.Sheet.12">
                  <p:embed/>
                </p:oleObj>
              </mc:Choice>
              <mc:Fallback>
                <p:oleObj name="Worksheet" r:id="rId4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Worksheet" r:id="rId6" imgW="2222500" imgH="1346200" progId="Excel.Sheet.12">
                  <p:embed/>
                </p:oleObj>
              </mc:Choice>
              <mc:Fallback>
                <p:oleObj name="Worksheet" r:id="rId6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0271"/>
            <a:ext cx="9052560" cy="91319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3470"/>
            <a:ext cx="9052560" cy="6116123"/>
          </a:xfrm>
        </p:spPr>
        <p:txBody>
          <a:bodyPr>
            <a:normAutofit/>
          </a:bodyPr>
          <a:lstStyle/>
          <a:p>
            <a:r>
              <a:rPr lang="en-US" dirty="0" smtClean="0"/>
              <a:t>Specify a custom organization of a 3DIC DRAM</a:t>
            </a:r>
          </a:p>
          <a:p>
            <a:pPr lvl="1"/>
            <a:r>
              <a:rPr lang="en-US" dirty="0" smtClean="0"/>
              <a:t>provide a specification showing memory organization, bus widths</a:t>
            </a:r>
            <a:endParaRPr lang="en-US" dirty="0"/>
          </a:p>
          <a:p>
            <a:r>
              <a:rPr lang="en-US" dirty="0" smtClean="0"/>
              <a:t>Create </a:t>
            </a:r>
            <a:r>
              <a:rPr lang="en-US" dirty="0" smtClean="0"/>
              <a:t>Structures/Instructions </a:t>
            </a:r>
            <a:r>
              <a:rPr lang="en-US" dirty="0" smtClean="0"/>
              <a:t>to exploit DRAM capacity</a:t>
            </a:r>
          </a:p>
          <a:p>
            <a:r>
              <a:rPr lang="en-US" dirty="0" smtClean="0"/>
              <a:t>Propose </a:t>
            </a:r>
            <a:r>
              <a:rPr lang="en-US" dirty="0" smtClean="0"/>
              <a:t>3D architecture to take advantage of DRAM capacity and bandwidth</a:t>
            </a:r>
          </a:p>
          <a:p>
            <a:pPr lvl="1"/>
            <a:r>
              <a:rPr lang="en-US" dirty="0" smtClean="0"/>
              <a:t>RTL design and simulate memory management layer</a:t>
            </a:r>
          </a:p>
          <a:p>
            <a:pPr lvl="1"/>
            <a:r>
              <a:rPr lang="en-US" dirty="0" smtClean="0"/>
              <a:t>RTL design </a:t>
            </a:r>
            <a:r>
              <a:rPr lang="en-US" dirty="0"/>
              <a:t>and simulate processing </a:t>
            </a:r>
            <a:r>
              <a:rPr lang="en-US" dirty="0" smtClean="0"/>
              <a:t>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 world applications will require multiple artificial neural networks</a:t>
            </a:r>
          </a:p>
          <a:p>
            <a:pPr lvl="1"/>
            <a:r>
              <a:rPr lang="en-US" dirty="0" smtClean="0"/>
              <a:t>current solutions consume significant power and real-estate</a:t>
            </a:r>
          </a:p>
          <a:p>
            <a:r>
              <a:rPr lang="en-US" dirty="0" smtClean="0"/>
              <a:t>Proposed a 3DIC solution that includes:</a:t>
            </a:r>
          </a:p>
          <a:p>
            <a:pPr lvl="1"/>
            <a:r>
              <a:rPr lang="en-US" dirty="0" smtClean="0"/>
              <a:t>Custom organized 3D-DRAM specification</a:t>
            </a:r>
          </a:p>
          <a:p>
            <a:pPr lvl="1"/>
            <a:r>
              <a:rPr lang="en-US" dirty="0" smtClean="0"/>
              <a:t>ANN specific data structures</a:t>
            </a:r>
          </a:p>
          <a:p>
            <a:pPr lvl="1"/>
            <a:r>
              <a:rPr lang="en-US" dirty="0" smtClean="0"/>
              <a:t>Purpose designed functions to accelerate a family of Artificial Neural Networks</a:t>
            </a:r>
          </a:p>
          <a:p>
            <a:pPr lvl="1"/>
            <a:r>
              <a:rPr lang="en-US" dirty="0" smtClean="0"/>
              <a:t>Architecture to take advantage of 3D technology</a:t>
            </a:r>
          </a:p>
          <a:p>
            <a:r>
              <a:rPr lang="en-US" dirty="0" smtClean="0"/>
              <a:t>Overall performance and power improvement</a:t>
            </a:r>
          </a:p>
          <a:p>
            <a:pPr lvl="1"/>
            <a:r>
              <a:rPr lang="en-US" dirty="0" smtClean="0"/>
              <a:t>compared to GPU solutions and non-3D ASIC solutions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3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DRAM Access Sequence</a:t>
            </a:r>
            <a:endParaRPr lang="en-US" dirty="0"/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90652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7"/>
            <a:ext cx="9052560" cy="5550916"/>
          </a:xfrm>
        </p:spPr>
        <p:txBody>
          <a:bodyPr>
            <a:normAutofit/>
          </a:bodyPr>
          <a:lstStyle/>
          <a:p>
            <a:r>
              <a:rPr lang="en-US" dirty="0" err="1" smtClean="0"/>
              <a:t>Downstrean</a:t>
            </a:r>
            <a:r>
              <a:rPr lang="en-US" dirty="0" smtClean="0"/>
              <a:t> and upstream buses</a:t>
            </a:r>
          </a:p>
          <a:p>
            <a:pPr lvl="1"/>
            <a:r>
              <a:rPr lang="en-US" dirty="0" smtClean="0"/>
              <a:t>OOB bus carries control</a:t>
            </a:r>
          </a:p>
          <a:p>
            <a:r>
              <a:rPr lang="en-US" dirty="0" smtClean="0"/>
              <a:t>Buses carry control packets and data packets</a:t>
            </a:r>
          </a:p>
          <a:p>
            <a:pPr lvl="1"/>
            <a:r>
              <a:rPr lang="en-US" dirty="0" smtClean="0"/>
              <a:t>packets will be multiple clock cycles</a:t>
            </a:r>
          </a:p>
          <a:p>
            <a:r>
              <a:rPr lang="en-US" dirty="0" smtClean="0"/>
              <a:t>Control packets used to configure PE</a:t>
            </a:r>
          </a:p>
          <a:p>
            <a:pPr lvl="1"/>
            <a:r>
              <a:rPr lang="en-US" dirty="0" smtClean="0"/>
              <a:t>special function and SIMD operations</a:t>
            </a:r>
          </a:p>
          <a:p>
            <a:pPr lvl="1"/>
            <a:r>
              <a:rPr lang="en-US" dirty="0" smtClean="0"/>
              <a:t>result information</a:t>
            </a:r>
          </a:p>
          <a:p>
            <a:r>
              <a:rPr lang="en-US" dirty="0" smtClean="0"/>
              <a:t>Data Packets will carry arguments for special functions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to will be multiple cycles of two 32-bit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Example Image Recognition CNN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rizhevsky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 smtClean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pic>
        <p:nvPicPr>
          <p:cNvPr id="2" name="Picture 1" descr="ExampleConvNet.pdf"/>
          <p:cNvPicPr>
            <a:picLocks noChangeAspect="1"/>
          </p:cNvPicPr>
          <p:nvPr/>
        </p:nvPicPr>
        <p:blipFill>
          <a:blip r:embed="rId3">
            <a:alphaModFix/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48" y="3177038"/>
            <a:ext cx="6787132" cy="41912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Most research focused on CNNs</a:t>
            </a:r>
          </a:p>
          <a:p>
            <a:pPr lvl="1"/>
            <a:r>
              <a:rPr lang="en-US" dirty="0" smtClean="0"/>
              <a:t>can take advantage of SRAM using parameter reuse</a:t>
            </a:r>
          </a:p>
          <a:p>
            <a:r>
              <a:rPr lang="en-US" dirty="0" smtClean="0"/>
              <a:t>A lot of focus on server applications</a:t>
            </a:r>
          </a:p>
          <a:p>
            <a:pPr lvl="1"/>
            <a:r>
              <a:rPr lang="en-US" dirty="0" smtClean="0"/>
              <a:t>perhaps lots of research $$ available??</a:t>
            </a:r>
          </a:p>
          <a:p>
            <a:pPr lvl="1"/>
            <a:r>
              <a:rPr lang="en-US" dirty="0" smtClean="0"/>
              <a:t>server applications can take advantage of SRAM for batch processing</a:t>
            </a:r>
          </a:p>
          <a:p>
            <a:r>
              <a:rPr lang="en-US" dirty="0" smtClean="0"/>
              <a:t>But many DNNs are fully-connected [XX]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classifier stage of all ANNs including CNN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</a:t>
            </a:r>
            <a:r>
              <a:rPr lang="en-US" dirty="0" err="1" smtClean="0"/>
              <a:t>ConvNet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4" name="Picture 3" descr="FullConvN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3245359"/>
            <a:ext cx="8952995" cy="29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Cogent Confabulation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7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663" y="1873749"/>
            <a:ext cx="8968741" cy="4957435"/>
          </a:xfrm>
        </p:spPr>
        <p:txBody>
          <a:bodyPr rtlCol="0">
            <a:noAutofit/>
          </a:bodyPr>
          <a:lstStyle/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Cogent confabulation is used estimate the likelihood of an observation</a:t>
            </a: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The observation is a set of symbols with each symbol pulled from a Lexicon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cs typeface="Monaco"/>
              </a:rPr>
              <a:t>Lexicon can be unique to a symbol location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or common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to all observed symbols</a:t>
            </a:r>
            <a:endParaRPr lang="en-US" sz="2000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Uses Knowledge bases which contain connections between lexicon symbols</a:t>
            </a:r>
          </a:p>
          <a:p>
            <a:pPr marL="795162" lvl="1" indent="-285750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Each Connection known as a knowledge link and is analogous to a synapse</a:t>
            </a:r>
          </a:p>
          <a:p>
            <a:pPr marL="795162" lvl="1" indent="-285750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Connection weight proportional to the coexistence likelihood</a:t>
            </a:r>
          </a:p>
          <a:p>
            <a:pPr marL="827795" lvl="2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cs typeface="Monaco"/>
              </a:rPr>
              <a:t>Lexicon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can be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formed from 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any “feature(s)” </a:t>
            </a:r>
            <a:r>
              <a:rPr lang="en-US" sz="2000" dirty="0">
                <a:solidFill>
                  <a:srgbClr val="000000"/>
                </a:solidFill>
                <a:cs typeface="Monaco"/>
              </a:rPr>
              <a:t>but the literature refers to the observed symbols as “words</a:t>
            </a:r>
            <a:r>
              <a:rPr lang="en-US" sz="2000" dirty="0" smtClean="0">
                <a:solidFill>
                  <a:srgbClr val="000000"/>
                </a:solidFill>
                <a:cs typeface="Monaco"/>
              </a:rPr>
              <a:t>”</a:t>
            </a:r>
          </a:p>
          <a:p>
            <a:pPr marL="318383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Can be used to estimate likelihood of observation or predict missing symbols based on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1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663" y="1873749"/>
            <a:ext cx="8968741" cy="4957435"/>
          </a:xfrm>
        </p:spPr>
        <p:txBody>
          <a:bodyPr rtlCol="0">
            <a:noAutofit/>
          </a:bodyPr>
          <a:lstStyle/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Knowledge base connection weights are typically stored as log’s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Likelihood calculation involves only additions</a:t>
            </a:r>
          </a:p>
          <a:p>
            <a:pPr marL="318383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Can be quite memory intensive 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Knowledge base matrices are expected to be sparse so memory requirements reduced using compression</a:t>
            </a:r>
          </a:p>
          <a:p>
            <a:pPr marL="827795" lvl="1" indent="-318383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+mn-ea"/>
                <a:cs typeface="Monaco"/>
              </a:rPr>
              <a:t>Some recent work utilizing Cogent Confab on a simple robot navigation system showed compression of up to 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6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2605"/>
            <a:ext cx="9052560" cy="1210839"/>
          </a:xfrm>
        </p:spPr>
        <p:txBody>
          <a:bodyPr/>
          <a:lstStyle/>
          <a:p>
            <a:r>
              <a:rPr lang="en-US" dirty="0"/>
              <a:t>Knowledge-base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09841"/>
            <a:ext cx="9052560" cy="5310346"/>
          </a:xfrm>
        </p:spPr>
        <p:txBody>
          <a:bodyPr/>
          <a:lstStyle/>
          <a:p>
            <a:pPr marL="318383" indent="-318383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Knowledge base matrix contains pairwise symbol likelihoods between Lexicon’s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Matrix whose size is the lexicon-squared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Entries are known as Knowledge Links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Each entry is the likelihood of coexistence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Each KB is sparse but can still be large</a:t>
            </a:r>
          </a:p>
          <a:p>
            <a:pPr marL="318383" indent="-318383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Knowledge (synapse) exists if non-zero entry in KB matrix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Number of Knowledge Links is as important as likelihood 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value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Knowledge base constructed from counts of symbols and pairwise symbol coexistence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Learning is simple (nothing like back-propagation)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KL weights are relatively easy to calculate although log of weights is typically used to simplify likelihood calculations</a:t>
            </a:r>
          </a:p>
          <a:p>
            <a:pPr lvl="1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Potential for online learning if counts are maintained</a:t>
            </a:r>
            <a:endParaRPr lang="en-US" sz="1800" dirty="0">
              <a:solidFill>
                <a:srgbClr val="000000"/>
              </a:solidFill>
              <a:cs typeface="Monaco"/>
            </a:endParaRP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endParaRPr lang="en-US" sz="1800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6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5818"/>
            <a:ext cx="9052560" cy="1210839"/>
          </a:xfrm>
        </p:spPr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38" y="3418264"/>
            <a:ext cx="4381501" cy="17018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2920" y="1622380"/>
            <a:ext cx="9052560" cy="1135495"/>
          </a:xfrm>
        </p:spPr>
        <p:txBody>
          <a:bodyPr/>
          <a:lstStyle/>
          <a:p>
            <a:r>
              <a:rPr lang="en-US" dirty="0" smtClean="0"/>
              <a:t>Each Knowledge Base contains likelihood of coexistence between symbols in the observation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5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1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TSV Power</a:t>
            </a:r>
            <a:endParaRPr lang="en-US" dirty="0"/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[Liu12]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 smtClean="0"/>
              <a:t>DiRAM4 Stack</a:t>
            </a:r>
            <a:endParaRPr lang="en-US" dirty="0"/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[Pat14]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 smtClean="0"/>
              <a:t>Detailed Block Diagram</a:t>
            </a:r>
            <a:endParaRPr lang="en-US" dirty="0"/>
          </a:p>
        </p:txBody>
      </p:sp>
      <p:pic>
        <p:nvPicPr>
          <p:cNvPr id="4" name="Picture 3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20" y="1584092"/>
            <a:ext cx="7316964" cy="6036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5168"/>
            <a:ext cx="9052560" cy="1210839"/>
          </a:xfrm>
        </p:spPr>
        <p:txBody>
          <a:bodyPr/>
          <a:lstStyle/>
          <a:p>
            <a:r>
              <a:rPr lang="en-US" dirty="0" smtClean="0"/>
              <a:t>Mission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27862"/>
            <a:ext cx="9052560" cy="50215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Real world applications will require multiple disparate NNs to be solved </a:t>
            </a:r>
            <a:r>
              <a:rPr lang="en-US" dirty="0" smtClean="0"/>
              <a:t>simultaneously</a:t>
            </a:r>
          </a:p>
          <a:p>
            <a:pPr lvl="1"/>
            <a:r>
              <a:rPr lang="en-US" dirty="0"/>
              <a:t>If ANNs fulfill their potential, we believe that systems employing ANNs will utilize them for various functions, such as engine monitoring, anomaly detection, navigation etc. all within the same system</a:t>
            </a:r>
          </a:p>
          <a:p>
            <a:r>
              <a:rPr lang="en-US" dirty="0"/>
              <a:t>We need the capacity provided by Dynamic Random Access Memory (DRAM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SRAM is easy to use, </a:t>
            </a:r>
            <a:r>
              <a:rPr lang="en-US" dirty="0" smtClean="0"/>
              <a:t>but capacity limitations impose ANN size restrictions.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DRAMs are difficult to use but they provide the capacity we need.</a:t>
            </a:r>
          </a:p>
          <a:p>
            <a:pPr lvl="1"/>
            <a:r>
              <a:rPr lang="en-US" dirty="0"/>
              <a:t>Much of the research has employed SRAM. Perhaps because it provides high bandwidth but could it also be because its easy to use</a:t>
            </a:r>
          </a:p>
          <a:p>
            <a:pPr lvl="1"/>
            <a:r>
              <a:rPr lang="en-US" dirty="0"/>
              <a:t>Some research has employed DRAM, but its often used as a feeder to an SRAM based implementation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Need to consider the system </a:t>
            </a:r>
            <a:r>
              <a:rPr lang="en-US" dirty="0" smtClean="0"/>
              <a:t>impact</a:t>
            </a:r>
          </a:p>
          <a:p>
            <a:pPr lvl="1"/>
            <a:r>
              <a:rPr lang="en-US" dirty="0"/>
              <a:t>Research often focuses on point problems. This isn't unreasonable, research institutions have limited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8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from [Sch14]</a:t>
            </a:r>
            <a:endParaRPr lang="en-US" dirty="0"/>
          </a:p>
        </p:txBody>
      </p:sp>
      <p:pic>
        <p:nvPicPr>
          <p:cNvPr id="4" name="Content Placeholder 3" descr="Screen Shot 2016-07-18 at 10.30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56" r="-50356"/>
          <a:stretch>
            <a:fillRect/>
          </a:stretch>
        </p:blipFill>
        <p:spPr>
          <a:xfrm>
            <a:off x="-291876" y="2350320"/>
            <a:ext cx="10283024" cy="399634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Special Functions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4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7758"/>
            <a:ext cx="9052560" cy="1210839"/>
          </a:xfrm>
        </p:spPr>
        <p:txBody>
          <a:bodyPr/>
          <a:lstStyle/>
          <a:p>
            <a:r>
              <a:rPr lang="en-US" dirty="0" smtClean="0"/>
              <a:t>Other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6887"/>
            <a:ext cx="9052560" cy="4868626"/>
          </a:xfrm>
        </p:spPr>
        <p:txBody>
          <a:bodyPr/>
          <a:lstStyle/>
          <a:p>
            <a:r>
              <a:rPr lang="en-US" dirty="0" smtClean="0"/>
              <a:t>The following special functions are provided to interoperate with the PE/SIMD</a:t>
            </a:r>
          </a:p>
          <a:p>
            <a:pPr lvl="1"/>
            <a:r>
              <a:rPr lang="en-US" dirty="0" smtClean="0"/>
              <a:t>Store to local registers/memory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opy </a:t>
            </a:r>
            <a:r>
              <a:rPr lang="en-US" dirty="0"/>
              <a:t>local registers/</a:t>
            </a:r>
            <a:r>
              <a:rPr lang="en-US" dirty="0" smtClean="0"/>
              <a:t>memory to DRAM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7758"/>
            <a:ext cx="9052560" cy="1210839"/>
          </a:xfrm>
        </p:spPr>
        <p:txBody>
          <a:bodyPr/>
          <a:lstStyle/>
          <a:p>
            <a:r>
              <a:rPr lang="en-US" dirty="0" smtClean="0"/>
              <a:t>Example Special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6887"/>
            <a:ext cx="9052560" cy="544622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following special functions are required to accelerate our family of NN’s</a:t>
            </a:r>
          </a:p>
          <a:p>
            <a:pPr lvl="1"/>
            <a:r>
              <a:rPr lang="en-US" dirty="0" smtClean="0"/>
              <a:t>Fused MAC (FMA)</a:t>
            </a:r>
          </a:p>
          <a:p>
            <a:pPr lvl="1"/>
            <a:r>
              <a:rPr lang="en-US" dirty="0" smtClean="0"/>
              <a:t>ReLu</a:t>
            </a:r>
          </a:p>
          <a:p>
            <a:pPr lvl="1"/>
            <a:r>
              <a:rPr lang="en-US" dirty="0" smtClean="0"/>
              <a:t>Sigmoid</a:t>
            </a:r>
          </a:p>
          <a:p>
            <a:pPr lvl="1"/>
            <a:r>
              <a:rPr lang="en-US" dirty="0" smtClean="0"/>
              <a:t>Max</a:t>
            </a:r>
          </a:p>
          <a:p>
            <a:pPr lvl="1"/>
            <a:r>
              <a:rPr lang="en-US" dirty="0" smtClean="0"/>
              <a:t>Mean</a:t>
            </a:r>
          </a:p>
          <a:p>
            <a:pPr lvl="1"/>
            <a:r>
              <a:rPr lang="en-US" dirty="0" smtClean="0"/>
              <a:t>Odd-Even sort</a:t>
            </a:r>
          </a:p>
          <a:p>
            <a:pPr lvl="1"/>
            <a:r>
              <a:rPr lang="en-US" dirty="0" smtClean="0"/>
              <a:t>Merge Sort</a:t>
            </a:r>
          </a:p>
          <a:p>
            <a:pPr lvl="1"/>
            <a:r>
              <a:rPr lang="en-US" dirty="0" smtClean="0"/>
              <a:t>Sum</a:t>
            </a:r>
          </a:p>
          <a:p>
            <a:pPr lvl="1"/>
            <a:r>
              <a:rPr lang="en-US" dirty="0" err="1" smtClean="0"/>
              <a:t>ExpSum</a:t>
            </a:r>
            <a:endParaRPr lang="en-US" dirty="0" smtClean="0"/>
          </a:p>
          <a:p>
            <a:pPr lvl="2"/>
            <a:r>
              <a:rPr lang="en-US" dirty="0" smtClean="0"/>
              <a:t>Softmax threshold</a:t>
            </a:r>
          </a:p>
          <a:p>
            <a:pPr lvl="1"/>
            <a:r>
              <a:rPr lang="en-US" dirty="0" smtClean="0"/>
              <a:t>Select n</a:t>
            </a:r>
            <a:endParaRPr lang="en-US" dirty="0"/>
          </a:p>
          <a:p>
            <a:pPr lvl="2"/>
            <a:r>
              <a:rPr lang="en-US" dirty="0"/>
              <a:t>Find </a:t>
            </a:r>
            <a:r>
              <a:rPr lang="en-US" dirty="0" smtClean="0"/>
              <a:t>n </a:t>
            </a:r>
            <a:r>
              <a:rPr lang="en-US" dirty="0"/>
              <a:t>likely </a:t>
            </a:r>
            <a:r>
              <a:rPr lang="en-US" dirty="0" smtClean="0"/>
              <a:t>candidates</a:t>
            </a:r>
          </a:p>
          <a:p>
            <a:pPr lvl="1"/>
            <a:r>
              <a:rPr lang="en-US" dirty="0"/>
              <a:t>Count above threshold</a:t>
            </a:r>
          </a:p>
          <a:p>
            <a:pPr lvl="2"/>
            <a:r>
              <a:rPr lang="en-US" dirty="0" smtClean="0"/>
              <a:t>Find list of likely candidates</a:t>
            </a:r>
          </a:p>
          <a:p>
            <a:pPr lvl="1"/>
            <a:r>
              <a:rPr lang="en-US" dirty="0" smtClean="0"/>
              <a:t>A typical GPU solution used for CNNs will consume ~100-200W and with a GPU silicon area of ~550mm</a:t>
            </a:r>
            <a:r>
              <a:rPr lang="en-US" baseline="30000" dirty="0" smtClean="0"/>
              <a:t>2</a:t>
            </a:r>
            <a:r>
              <a:rPr lang="en-US" dirty="0" smtClean="0"/>
              <a:t> at 28nm</a:t>
            </a:r>
          </a:p>
          <a:p>
            <a:pPr lvl="1"/>
            <a:r>
              <a:rPr lang="en-US" dirty="0" smtClean="0"/>
              <a:t>As a benchmark we will target 28nm or 32nm depending on availability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we would like to improve GPU solution by &gt;20x</a:t>
            </a:r>
          </a:p>
          <a:p>
            <a:pPr lvl="1"/>
            <a:r>
              <a:rPr lang="en-US" dirty="0" smtClean="0"/>
              <a:t>assuming 8 GPU’s means we will like to hit ~ 40W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Operand Storage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4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5234"/>
            <a:ext cx="9052560" cy="960974"/>
          </a:xfrm>
        </p:spPr>
        <p:txBody>
          <a:bodyPr/>
          <a:lstStyle/>
          <a:p>
            <a:r>
              <a:rPr lang="en-US" dirty="0" smtClean="0"/>
              <a:t>Example Operands on the 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10523"/>
            <a:ext cx="9052560" cy="3517371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If Stack bus width is 64 single precision words (2048b)</a:t>
            </a:r>
          </a:p>
          <a:p>
            <a:r>
              <a:rPr lang="en-US" sz="2000" dirty="0" smtClean="0"/>
              <a:t>Words are arranged in pairs of operands (arg0/1)</a:t>
            </a:r>
          </a:p>
          <a:p>
            <a:pPr lvl="1"/>
            <a:r>
              <a:rPr lang="en-US" sz="2000" dirty="0" smtClean="0"/>
              <a:t>For example,  arg0 will be the input ROI and arg1 will be the weights</a:t>
            </a:r>
          </a:p>
          <a:p>
            <a:r>
              <a:rPr lang="en-US" sz="2000" dirty="0"/>
              <a:t>PE </a:t>
            </a:r>
            <a:r>
              <a:rPr lang="en-US" sz="2000" dirty="0" smtClean="0"/>
              <a:t>function will </a:t>
            </a:r>
            <a:r>
              <a:rPr lang="en-US" sz="2000" dirty="0"/>
              <a:t>be pre-configured prior to </a:t>
            </a:r>
            <a:r>
              <a:rPr lang="en-US" sz="2000" dirty="0" smtClean="0"/>
              <a:t>operand transmission</a:t>
            </a:r>
            <a:endParaRPr lang="en-US" sz="2000" dirty="0"/>
          </a:p>
          <a:p>
            <a:r>
              <a:rPr lang="en-US" sz="2000" dirty="0" smtClean="0"/>
              <a:t>DRAM pages will be read and passed to stack bus either in parallel or serially</a:t>
            </a:r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euron state page contains a set of neuron states and can be fanned out or directed to arg0</a:t>
            </a:r>
          </a:p>
          <a:p>
            <a:pPr lvl="1"/>
            <a:r>
              <a:rPr lang="en-US" sz="2000" dirty="0"/>
              <a:t>w</a:t>
            </a:r>
            <a:r>
              <a:rPr lang="en-US" sz="2000" dirty="0" smtClean="0"/>
              <a:t>eight page contains up to 32 weights and each word can fanned out or directed toward arg1</a:t>
            </a:r>
          </a:p>
        </p:txBody>
      </p:sp>
      <p:pic>
        <p:nvPicPr>
          <p:cNvPr id="5" name="Picture 4" descr="OperandsOnStackBu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3" y="5486960"/>
            <a:ext cx="7813435" cy="15668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8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Input/Weight Operand Storage</a:t>
            </a:r>
            <a:endParaRPr lang="en-US" dirty="0"/>
          </a:p>
        </p:txBody>
      </p:sp>
      <p:pic>
        <p:nvPicPr>
          <p:cNvPr id="4" name="Content Placeholder 3" descr="DRAMPageFeaureArrangemen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477" b="-54477"/>
          <a:stretch>
            <a:fillRect/>
          </a:stretch>
        </p:blipFill>
        <p:spPr>
          <a:xfrm>
            <a:off x="503240" y="1985965"/>
            <a:ext cx="9051925" cy="50990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6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eight Operand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86027"/>
            <a:ext cx="9052560" cy="50991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want to stream weights, inputs and pooling operands at line rate</a:t>
            </a:r>
          </a:p>
          <a:p>
            <a:r>
              <a:rPr lang="en-US" dirty="0" smtClean="0"/>
              <a:t>Store pixel feature maps consecutively in a page</a:t>
            </a:r>
          </a:p>
          <a:p>
            <a:r>
              <a:rPr lang="en-US" dirty="0" smtClean="0"/>
              <a:t>During activation calculation, words/features within a page are directed toward an EL</a:t>
            </a:r>
          </a:p>
          <a:p>
            <a:r>
              <a:rPr lang="en-US" dirty="0" smtClean="0"/>
              <a:t>During pooling, </a:t>
            </a:r>
            <a:r>
              <a:rPr lang="en-US" dirty="0"/>
              <a:t>words/features within a page </a:t>
            </a:r>
            <a:r>
              <a:rPr lang="en-US" dirty="0" smtClean="0"/>
              <a:t>are fanned out to all exec lanes</a:t>
            </a:r>
          </a:p>
          <a:p>
            <a:r>
              <a:rPr lang="en-US" dirty="0" smtClean="0"/>
              <a:t>in DNNs, feature maps are typically multiples of 32 so both pooling and convolution can be performed relatively efficiently with our page size and memory arrangement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6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Example Input Storage</a:t>
            </a:r>
            <a:endParaRPr lang="en-US" dirty="0"/>
          </a:p>
        </p:txBody>
      </p:sp>
      <p:pic>
        <p:nvPicPr>
          <p:cNvPr id="7" name="Content Placeholder 6" descr="Layer2InputStorag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0" t="-2976" r="-13366" b="-13719"/>
          <a:stretch/>
        </p:blipFill>
        <p:spPr>
          <a:xfrm>
            <a:off x="294588" y="1723674"/>
            <a:ext cx="9051925" cy="6404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3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75188"/>
            <a:ext cx="9052560" cy="1210839"/>
          </a:xfrm>
        </p:spPr>
        <p:txBody>
          <a:bodyPr/>
          <a:lstStyle/>
          <a:p>
            <a:r>
              <a:rPr lang="en-US" dirty="0" smtClean="0"/>
              <a:t>Example Kernel Storage</a:t>
            </a:r>
            <a:endParaRPr lang="en-US" dirty="0"/>
          </a:p>
        </p:txBody>
      </p:sp>
      <p:pic>
        <p:nvPicPr>
          <p:cNvPr id="4" name="Content Placeholder 3" descr="Layer2KernelStorag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06" b="-16506"/>
          <a:stretch>
            <a:fillRect/>
          </a:stretch>
        </p:blipFill>
        <p:spPr>
          <a:xfrm>
            <a:off x="440120" y="2692945"/>
            <a:ext cx="9052560" cy="351737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Many embedded applications will/do have power, space and weight limitations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achieve near or at real-time processing, current solutions require high power and high real-estate</a:t>
            </a:r>
          </a:p>
          <a:p>
            <a:pPr lvl="2"/>
            <a:r>
              <a:rPr lang="en-US" dirty="0" smtClean="0"/>
              <a:t>GPU solutions have large real-estate and power requirements (~100-200W)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ASIC’s demonstrate significant improvements over GPUs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have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memory bandwidth limitations when reuse opportunities do not exist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multiple disparate ANNs means limited reuse opportunities and thus SRAM is of limited use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no or limited batch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20130"/>
            <a:ext cx="5998564" cy="2690303"/>
          </a:xfrm>
        </p:spPr>
        <p:txBody>
          <a:bodyPr/>
          <a:lstStyle/>
          <a:p>
            <a:pPr algn="l"/>
            <a:r>
              <a:rPr lang="en-US" dirty="0" smtClean="0"/>
              <a:t>Area and Power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3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Target Area and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41564"/>
            <a:ext cx="9052560" cy="4521815"/>
          </a:xfrm>
        </p:spPr>
        <p:txBody>
          <a:bodyPr>
            <a:normAutofit/>
          </a:bodyPr>
          <a:lstStyle/>
          <a:p>
            <a:r>
              <a:rPr lang="en-US" dirty="0" smtClean="0"/>
              <a:t>Tezzaron DiRAM4 </a:t>
            </a:r>
            <a:r>
              <a:rPr lang="en-US" baseline="30000" dirty="0" smtClean="0"/>
              <a:t>[</a:t>
            </a:r>
            <a:r>
              <a:rPr lang="en-US" baseline="30000" dirty="0" err="1" smtClean="0"/>
              <a:t>Tez</a:t>
            </a:r>
            <a:r>
              <a:rPr lang="en-US" baseline="30000" dirty="0" smtClean="0"/>
              <a:t>] </a:t>
            </a:r>
            <a:r>
              <a:rPr lang="en-US" dirty="0" smtClean="0"/>
              <a:t>Area and power is representative of a target DRAM</a:t>
            </a:r>
          </a:p>
          <a:p>
            <a:pPr lvl="1"/>
            <a:r>
              <a:rPr lang="en-US" dirty="0" smtClean="0"/>
              <a:t>~12.5mm by 14mm provides </a:t>
            </a:r>
            <a:r>
              <a:rPr lang="en-US" dirty="0" err="1" smtClean="0"/>
              <a:t>approx</a:t>
            </a:r>
            <a:r>
              <a:rPr lang="en-US" dirty="0" smtClean="0"/>
              <a:t> 175mm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Assume 65% available before P/R leaves 113mm</a:t>
            </a:r>
            <a:r>
              <a:rPr lang="en-US" baseline="30000" dirty="0" smtClean="0"/>
              <a:t>2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374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RAM4 Power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83" y="4776603"/>
            <a:ext cx="3406804" cy="170340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658296" y="6567627"/>
            <a:ext cx="759027" cy="3506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838"/>
            <a:ext cx="9052560" cy="823675"/>
          </a:xfrm>
        </p:spPr>
        <p:txBody>
          <a:bodyPr/>
          <a:lstStyle/>
          <a:p>
            <a:r>
              <a:rPr lang="en-US" dirty="0" smtClean="0"/>
              <a:t>Estimated DRAM Internal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7459"/>
            <a:ext cx="9052560" cy="928642"/>
          </a:xfrm>
        </p:spPr>
        <p:txBody>
          <a:bodyPr/>
          <a:lstStyle/>
          <a:p>
            <a:r>
              <a:rPr lang="en-US" sz="1800" dirty="0" smtClean="0"/>
              <a:t>Considering the DRAM Read path sequence shown previously (energy numbers from  [</a:t>
            </a:r>
            <a:r>
              <a:rPr lang="en-US" sz="1800" dirty="0" err="1" smtClean="0"/>
              <a:t>Tez</a:t>
            </a:r>
            <a:r>
              <a:rPr lang="en-US" sz="1800" dirty="0" smtClean="0"/>
              <a:t>])</a:t>
            </a:r>
            <a:endParaRPr lang="en-US" sz="1800" dirty="0"/>
          </a:p>
        </p:txBody>
      </p:sp>
      <p:pic>
        <p:nvPicPr>
          <p:cNvPr id="4" name="Picture 3" descr="DiRAM4 Power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88" y="1889413"/>
            <a:ext cx="2200786" cy="1925687"/>
          </a:xfrm>
          <a:prstGeom prst="rect">
            <a:avLst/>
          </a:prstGeom>
        </p:spPr>
      </p:pic>
      <p:pic>
        <p:nvPicPr>
          <p:cNvPr id="5" name="Picture 4" descr="DiRAM4 Power 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34" y="1889416"/>
            <a:ext cx="3301178" cy="22007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781836"/>
            <a:ext cx="9052560" cy="61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Internal DRAM Power</a:t>
            </a:r>
            <a:endParaRPr lang="en-US" sz="1800" dirty="0"/>
          </a:p>
        </p:txBody>
      </p:sp>
      <p:pic>
        <p:nvPicPr>
          <p:cNvPr id="7" name="Picture 6" descr="DiRAM4 Power 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39" y="3711261"/>
            <a:ext cx="7381409" cy="170340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2920" y="6151930"/>
            <a:ext cx="6646645" cy="60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Our multi-CNN will likely use 54Tbps out of 131Tbps</a:t>
            </a:r>
            <a:endParaRPr lang="en-US" sz="1800" dirty="0"/>
          </a:p>
        </p:txBody>
      </p:sp>
      <p:pic>
        <p:nvPicPr>
          <p:cNvPr id="10" name="Picture 9" descr="DiRAM4 Power Calculations (dragged)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3" y="6101335"/>
            <a:ext cx="3778981" cy="125966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73409" y="5486009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Stack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TSV energy based on [Liu12]</a:t>
            </a:r>
            <a:endParaRPr lang="en-US" sz="2000" dirty="0"/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04" y="2917235"/>
            <a:ext cx="10199502" cy="2231141"/>
          </a:xfrm>
          <a:prstGeom prst="rect">
            <a:avLst/>
          </a:prstGeom>
        </p:spPr>
      </p:pic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733"/>
            <a:ext cx="10199502" cy="22311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49183" y="596108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" y="4867202"/>
            <a:ext cx="8986432" cy="1965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DRAM Page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Single TSV energy based on [Liu12]</a:t>
            </a:r>
            <a:endParaRPr lang="en-US" sz="2000" dirty="0"/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8" y="3426683"/>
            <a:ext cx="8986432" cy="19657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1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 smtClean="0"/>
              <a:t>Consider an FMA running at the Stack bus speed of ~1GHz, from [GH11] table 1</a:t>
            </a:r>
            <a:endParaRPr lang="en-US" dirty="0"/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[GH11] figure 10 scaling </a:t>
            </a:r>
            <a:r>
              <a:rPr lang="en-US" dirty="0"/>
              <a:t>from 45nm to 32nm </a:t>
            </a:r>
            <a:r>
              <a:rPr lang="en-US" dirty="0" smtClean="0"/>
              <a:t>whilst maintaining the mm</a:t>
            </a:r>
            <a:r>
              <a:rPr lang="en-US" baseline="38000" dirty="0" smtClean="0"/>
              <a:t>2</a:t>
            </a:r>
            <a:r>
              <a:rPr lang="en-US" dirty="0" smtClean="0"/>
              <a:t>/</a:t>
            </a:r>
            <a:r>
              <a:rPr lang="en-US" dirty="0" err="1" smtClean="0"/>
              <a:t>Gflop</a:t>
            </a:r>
            <a:r>
              <a:rPr lang="en-US" dirty="0" smtClean="0"/>
              <a:t> suggests a scaling factor of 0.53 </a:t>
            </a:r>
            <a:endParaRPr lang="en-US" dirty="0"/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TSV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 smtClean="0"/>
              <a:t>Power Delivery</a:t>
            </a:r>
          </a:p>
          <a:p>
            <a:pPr lvl="1"/>
            <a:r>
              <a:rPr lang="en-US" dirty="0" smtClean="0"/>
              <a:t>~2000TSV’s ~0.1mm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Stack Bus</a:t>
            </a:r>
          </a:p>
          <a:p>
            <a:pPr lvl="1"/>
            <a:r>
              <a:rPr lang="en-US" dirty="0" smtClean="0"/>
              <a:t>2737 signals</a:t>
            </a:r>
          </a:p>
          <a:p>
            <a:pPr lvl="1"/>
            <a:r>
              <a:rPr lang="en-US" dirty="0" smtClean="0"/>
              <a:t>Assume 2:1 for GND/VCC ~ 5500 TSV’s</a:t>
            </a:r>
          </a:p>
          <a:p>
            <a:pPr lvl="1"/>
            <a:r>
              <a:rPr lang="en-US" dirty="0" smtClean="0"/>
              <a:t>5um pitch ~ 0.14mm</a:t>
            </a:r>
            <a:r>
              <a:rPr lang="en-US" baseline="30000" dirty="0" smtClean="0"/>
              <a:t>2</a:t>
            </a:r>
            <a:r>
              <a:rPr lang="en-US" dirty="0" smtClean="0"/>
              <a:t>/PE </a:t>
            </a:r>
          </a:p>
          <a:p>
            <a:pPr lvl="1"/>
            <a:r>
              <a:rPr lang="en-US" dirty="0" smtClean="0"/>
              <a:t>8.8mm</a:t>
            </a:r>
            <a:r>
              <a:rPr lang="en-US" baseline="30000" dirty="0" smtClean="0"/>
              <a:t>2</a:t>
            </a:r>
            <a:r>
              <a:rPr lang="en-US" dirty="0" smtClean="0"/>
              <a:t> for 64 PE’s</a:t>
            </a:r>
          </a:p>
          <a:p>
            <a:r>
              <a:rPr lang="en-US" dirty="0" smtClean="0"/>
              <a:t>DRAM Bus</a:t>
            </a:r>
          </a:p>
          <a:p>
            <a:pPr lvl="1"/>
            <a:r>
              <a:rPr lang="en-US" dirty="0" smtClean="0"/>
              <a:t>4255 signals ~ 8500 TSV’s</a:t>
            </a:r>
          </a:p>
          <a:p>
            <a:pPr lvl="1"/>
            <a:r>
              <a:rPr lang="en-US" dirty="0" smtClean="0"/>
              <a:t>13.6mm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for 64 </a:t>
            </a:r>
            <a:r>
              <a:rPr lang="en-US" dirty="0" smtClean="0"/>
              <a:t>Ports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460"/>
            <a:ext cx="9052560" cy="1210839"/>
          </a:xfrm>
        </p:spPr>
        <p:txBody>
          <a:bodyPr/>
          <a:lstStyle/>
          <a:p>
            <a:r>
              <a:rPr lang="en-US" dirty="0"/>
              <a:t>PE </a:t>
            </a:r>
            <a:r>
              <a:rPr lang="en-US" dirty="0" smtClean="0"/>
              <a:t>Area </a:t>
            </a:r>
            <a:r>
              <a:rPr lang="en-US" dirty="0"/>
              <a:t>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9"/>
            <a:ext cx="9052560" cy="240333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For “other” PE control logic we used some estimates from a design used for the DARPA Cortical project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 designs synthesized only at 65nm</a:t>
            </a:r>
          </a:p>
          <a:p>
            <a:pPr lvl="1"/>
            <a:r>
              <a:rPr lang="en-US" dirty="0" smtClean="0"/>
              <a:t>area estimates based on combinations of scaling numbers taken from [Sch14]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ssume FMA numbers are accurate</a:t>
            </a:r>
          </a:p>
          <a:p>
            <a:pPr lvl="1"/>
            <a:r>
              <a:rPr lang="en-US" dirty="0" smtClean="0"/>
              <a:t>SRAM 32 banks of 512x32 (could be much lower)</a:t>
            </a:r>
          </a:p>
          <a:p>
            <a:pPr lvl="1"/>
            <a:r>
              <a:rPr lang="en-US" dirty="0" smtClean="0"/>
              <a:t>Silicon area based on DiRAM4</a:t>
            </a:r>
          </a:p>
          <a:p>
            <a:pPr lvl="1"/>
            <a:r>
              <a:rPr lang="en-US" dirty="0" smtClean="0"/>
              <a:t>Target area includes adjustments for P/R and TSV’s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996492"/>
              </p:ext>
            </p:extLst>
          </p:nvPr>
        </p:nvGraphicFramePr>
        <p:xfrm>
          <a:off x="1336384" y="4228710"/>
          <a:ext cx="3336213" cy="3483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923"/>
                <a:gridCol w="501858"/>
                <a:gridCol w="501858"/>
                <a:gridCol w="501858"/>
                <a:gridCol w="501858"/>
                <a:gridCol w="501858"/>
              </a:tblGrid>
              <a:tr h="307428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Scaling Estimates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50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Worst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Worst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</a:t>
                      </a:r>
                    </a:p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32nm</a:t>
                      </a:r>
                    </a:p>
                  </a:txBody>
                  <a:tcPr marL="12700" marR="12700" marT="12700" marB="0"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1012658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435101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332716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232000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DMA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207519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155820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131872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106720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stOp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Control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270677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203243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172008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139200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MC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165789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124486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105355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85260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Cntl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311278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233730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197809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160080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138000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SRAM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417349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313375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265213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214628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185025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8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304080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285835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258130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235155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202720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073976"/>
              </p:ext>
            </p:extLst>
          </p:nvPr>
        </p:nvGraphicFramePr>
        <p:xfrm>
          <a:off x="5328952" y="4609486"/>
          <a:ext cx="4387507" cy="249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831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Power estimates based on experience and the following:</a:t>
            </a:r>
          </a:p>
          <a:p>
            <a:pPr lvl="1"/>
            <a:r>
              <a:rPr lang="en-US" dirty="0" smtClean="0"/>
              <a:t>Low activity in management layer as much of the time logic is passing data from DRAM to Stack bus</a:t>
            </a:r>
          </a:p>
          <a:p>
            <a:pPr lvl="1"/>
            <a:r>
              <a:rPr lang="en-US" dirty="0" smtClean="0"/>
              <a:t>TSV interconnect estimates include DRAM interface and stack bus</a:t>
            </a:r>
          </a:p>
          <a:p>
            <a:pPr lvl="1"/>
            <a:r>
              <a:rPr lang="en-US" dirty="0" smtClean="0"/>
              <a:t>PE estimate includes SIMD and SRAM estimates from DARPA project</a:t>
            </a:r>
          </a:p>
          <a:p>
            <a:pPr lvl="1"/>
            <a:r>
              <a:rPr lang="en-US" dirty="0" smtClean="0"/>
              <a:t>DRAM internal power based on anticipated activity and energy per operation from DiRAM4 spec</a:t>
            </a:r>
          </a:p>
          <a:p>
            <a:pPr lvl="1"/>
            <a:r>
              <a:rPr lang="en-US" dirty="0" smtClean="0"/>
              <a:t>FMA power based on [GH11]</a:t>
            </a:r>
          </a:p>
          <a:p>
            <a:r>
              <a:rPr lang="en-US" dirty="0" smtClean="0"/>
              <a:t>The approximately 40W estimate is within performance and power management targets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59919"/>
              </p:ext>
            </p:extLst>
          </p:nvPr>
        </p:nvGraphicFramePr>
        <p:xfrm>
          <a:off x="2465634" y="4428304"/>
          <a:ext cx="6042929" cy="2551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34"/>
                <a:gridCol w="905922"/>
                <a:gridCol w="3534873"/>
              </a:tblGrid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7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Management Layer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Assumes logic is mainly passing data from DRAM</a:t>
                      </a:r>
                      <a:r>
                        <a:rPr lang="en-US" sz="1200" baseline="0" dirty="0" smtClean="0"/>
                        <a:t> to Stack bus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marL="0" marR="0" indent="0" algn="ctr" defTabSz="50941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Does not include FMA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4.66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[GH11]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9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3.32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from [</a:t>
                      </a:r>
                      <a:r>
                        <a:rPr lang="en-US" sz="1200" dirty="0" err="1" smtClean="0"/>
                        <a:t>Tez</a:t>
                      </a:r>
                      <a:r>
                        <a:rPr lang="en-US" sz="1200" dirty="0" smtClean="0"/>
                        <a:t>] and activity estimates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9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TSV Interconnects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13.12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based on [Liu12]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Total/PE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~40W</a:t>
                      </a:r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4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3DIC Architecture</a:t>
            </a:r>
          </a:p>
          <a:p>
            <a:pPr lvl="1"/>
            <a:r>
              <a:rPr lang="en-US" dirty="0" smtClean="0"/>
              <a:t>reduces energy and area</a:t>
            </a:r>
          </a:p>
          <a:p>
            <a:pPr lvl="1"/>
            <a:r>
              <a:rPr lang="en-US" dirty="0" smtClean="0"/>
              <a:t>increase connectivity and bandwidth</a:t>
            </a:r>
            <a:endParaRPr lang="en-US" dirty="0"/>
          </a:p>
          <a:p>
            <a:r>
              <a:rPr lang="en-US" dirty="0" smtClean="0"/>
              <a:t>3D-DRAM</a:t>
            </a:r>
          </a:p>
          <a:p>
            <a:pPr lvl="1"/>
            <a:r>
              <a:rPr lang="en-US" dirty="0" smtClean="0"/>
              <a:t>provide high bandwidth and large storage</a:t>
            </a:r>
          </a:p>
          <a:p>
            <a:pPr lvl="1"/>
            <a:r>
              <a:rPr lang="en-US" dirty="0" smtClean="0"/>
              <a:t>operate directly out of DRAM</a:t>
            </a:r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/>
              <a:t>data structures to ensure neural network data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accessed efficiency</a:t>
            </a:r>
            <a:endParaRPr lang="en-US" dirty="0"/>
          </a:p>
          <a:p>
            <a:r>
              <a:rPr lang="en-US" dirty="0" smtClean="0"/>
              <a:t>Specialized processing layers</a:t>
            </a:r>
          </a:p>
          <a:p>
            <a:pPr lvl="1"/>
            <a:r>
              <a:rPr lang="en-US" dirty="0" smtClean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69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Performance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71025"/>
            <a:ext cx="9052560" cy="1201633"/>
          </a:xfrm>
        </p:spPr>
        <p:txBody>
          <a:bodyPr/>
          <a:lstStyle/>
          <a:p>
            <a:r>
              <a:rPr lang="en-US" dirty="0" smtClean="0"/>
              <a:t>from [Far11] </a:t>
            </a:r>
            <a:endParaRPr lang="en-US" dirty="0"/>
          </a:p>
        </p:txBody>
      </p:sp>
      <p:pic>
        <p:nvPicPr>
          <p:cNvPr id="5" name="Picture 4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48" y="3153964"/>
            <a:ext cx="4813300" cy="271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0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Spiking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048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Spiking</a:t>
            </a:r>
            <a:endParaRPr lang="en-US" dirty="0"/>
          </a:p>
        </p:txBody>
      </p:sp>
      <p:pic>
        <p:nvPicPr>
          <p:cNvPr id="4" name="Content Placeholder 3" descr="Spiking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" b="360"/>
          <a:stretch/>
        </p:blipFill>
        <p:spPr>
          <a:xfrm>
            <a:off x="502920" y="2511430"/>
            <a:ext cx="9052560" cy="459639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426505" y="6411604"/>
            <a:ext cx="2445293" cy="694232"/>
          </a:xfrm>
          <a:prstGeom prst="wedgeRectCallout">
            <a:avLst>
              <a:gd name="adj1" fmla="val 12490"/>
              <a:gd name="adj2" fmla="val -1542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Information stored in connection delays and weights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 flipH="1">
            <a:off x="7307445" y="6411604"/>
            <a:ext cx="2137854" cy="987908"/>
          </a:xfrm>
          <a:prstGeom prst="wedgeRectCallout">
            <a:avLst>
              <a:gd name="adj1" fmla="val -4327"/>
              <a:gd name="adj2" fmla="val -2450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network a spike sequence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1134321" y="1724125"/>
            <a:ext cx="1637753" cy="694232"/>
          </a:xfrm>
          <a:prstGeom prst="wedgeRectCallout">
            <a:avLst>
              <a:gd name="adj1" fmla="val 105764"/>
              <a:gd name="adj2" fmla="val 13103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Output of neuron are spikes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7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Spiking example</a:t>
            </a:r>
            <a:endParaRPr lang="en-US" dirty="0"/>
          </a:p>
        </p:txBody>
      </p:sp>
      <p:pic>
        <p:nvPicPr>
          <p:cNvPr id="6" name="Content Placeholder 5" descr="SpikingExampl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0" b="-298"/>
          <a:stretch/>
        </p:blipFill>
        <p:spPr>
          <a:xfrm>
            <a:off x="1260559" y="2178718"/>
            <a:ext cx="7440136" cy="46744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5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DRAM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758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6958"/>
            <a:ext cx="9052560" cy="975195"/>
          </a:xfrm>
        </p:spPr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Organized </a:t>
            </a:r>
            <a:r>
              <a:rPr lang="en-US" dirty="0" smtClean="0"/>
              <a:t>DRAM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79" y="1772218"/>
            <a:ext cx="9052560" cy="548448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DRAM’s have uncooperative rules</a:t>
            </a:r>
          </a:p>
          <a:p>
            <a:pPr lvl="1"/>
            <a:r>
              <a:rPr lang="en-US" sz="1800" dirty="0" smtClean="0"/>
              <a:t>Page open to page read command latency</a:t>
            </a:r>
          </a:p>
          <a:p>
            <a:pPr lvl="1"/>
            <a:r>
              <a:rPr lang="en-US" sz="1800" dirty="0" smtClean="0"/>
              <a:t>Page open to page close</a:t>
            </a:r>
          </a:p>
          <a:p>
            <a:pPr lvl="1"/>
            <a:r>
              <a:rPr lang="en-US" sz="1800" dirty="0" smtClean="0"/>
              <a:t>Page data read latency</a:t>
            </a:r>
          </a:p>
          <a:p>
            <a:r>
              <a:rPr lang="en-US" sz="1800" dirty="0" smtClean="0"/>
              <a:t>Page </a:t>
            </a:r>
            <a:r>
              <a:rPr lang="en-US" sz="1800" dirty="0"/>
              <a:t>open to page open times are long </a:t>
            </a:r>
            <a:r>
              <a:rPr lang="en-US" sz="1800" dirty="0" smtClean="0"/>
              <a:t>~20nS</a:t>
            </a:r>
            <a:endParaRPr lang="en-US" sz="1800" dirty="0"/>
          </a:p>
          <a:p>
            <a:pPr lvl="1"/>
            <a:r>
              <a:rPr lang="en-US" sz="1800" dirty="0"/>
              <a:t>Need to absorb PO-PO latency</a:t>
            </a:r>
          </a:p>
          <a:p>
            <a:pPr lvl="1"/>
            <a:r>
              <a:rPr lang="en-US" sz="1800" dirty="0"/>
              <a:t>Multiple banks required to maximize bandwidth</a:t>
            </a:r>
          </a:p>
          <a:p>
            <a:pPr lvl="1"/>
            <a:r>
              <a:rPr lang="en-US" sz="1800" dirty="0"/>
              <a:t>Need a lot of banks to arrange input arrays to avoid bank conflicts when reading </a:t>
            </a:r>
            <a:r>
              <a:rPr lang="en-US" sz="1800" dirty="0" smtClean="0"/>
              <a:t>ROI</a:t>
            </a:r>
          </a:p>
          <a:p>
            <a:r>
              <a:rPr lang="en-US" sz="1800" dirty="0"/>
              <a:t>Maintain bandwidth by interleaving banks</a:t>
            </a:r>
          </a:p>
          <a:p>
            <a:pPr lvl="1"/>
            <a:r>
              <a:rPr lang="en-US" sz="1800" dirty="0"/>
              <a:t>We need to ensure data and </a:t>
            </a:r>
            <a:r>
              <a:rPr lang="en-US" sz="1800" dirty="0" smtClean="0"/>
              <a:t>kernels/weights </a:t>
            </a:r>
            <a:r>
              <a:rPr lang="en-US" sz="1800" dirty="0"/>
              <a:t>are arranged </a:t>
            </a:r>
            <a:r>
              <a:rPr lang="en-US" sz="1800" dirty="0" smtClean="0"/>
              <a:t>appropriately</a:t>
            </a:r>
          </a:p>
          <a:p>
            <a:r>
              <a:rPr lang="en-US" sz="1800" dirty="0" smtClean="0"/>
              <a:t>Buffer open pages prior to transmission on stack bus</a:t>
            </a:r>
          </a:p>
          <a:p>
            <a:r>
              <a:rPr lang="en-US" sz="1800" dirty="0" smtClean="0"/>
              <a:t>Require operation size &gt;&gt; Data latency</a:t>
            </a:r>
          </a:p>
          <a:p>
            <a:pPr lvl="1"/>
            <a:r>
              <a:rPr lang="en-US" sz="1800" dirty="0" smtClean="0"/>
              <a:t>e.g. kernels typically &gt; 192 </a:t>
            </a:r>
          </a:p>
          <a:p>
            <a:pPr lvl="1"/>
            <a:r>
              <a:rPr lang="en-US" sz="1800" dirty="0" smtClean="0"/>
              <a:t>DiRAM4 Latency ~ 8 cycles</a:t>
            </a:r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0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83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52819"/>
            <a:ext cx="9052560" cy="424298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Current </a:t>
            </a:r>
            <a:r>
              <a:rPr lang="en-US" dirty="0"/>
              <a:t>demonstrations of </a:t>
            </a:r>
            <a:r>
              <a:rPr lang="en-US" dirty="0" smtClean="0"/>
              <a:t>DNNs </a:t>
            </a:r>
            <a:r>
              <a:rPr lang="en-US" dirty="0"/>
              <a:t>have set a benchmark for the size of neural networks to achieve useful, real-world tasks</a:t>
            </a:r>
          </a:p>
          <a:p>
            <a:endParaRPr lang="en-US" dirty="0"/>
          </a:p>
          <a:p>
            <a:r>
              <a:rPr lang="en-US" dirty="0"/>
              <a:t>The complexity of these neural networks is in some part driven by the available resources and there will be a need to provide power and area efficient </a:t>
            </a:r>
            <a:r>
              <a:rPr lang="en-US" dirty="0" smtClean="0"/>
              <a:t>solutions that </a:t>
            </a:r>
            <a:r>
              <a:rPr lang="en-US" dirty="0"/>
              <a:t>allow the complexity of the neural networks </a:t>
            </a:r>
            <a:r>
              <a:rPr lang="en-US" dirty="0" smtClean="0"/>
              <a:t>to extend </a:t>
            </a:r>
            <a:r>
              <a:rPr lang="en-US" dirty="0"/>
              <a:t>beyond the current levels.</a:t>
            </a:r>
          </a:p>
          <a:p>
            <a:endParaRPr lang="en-US" dirty="0"/>
          </a:p>
          <a:p>
            <a:r>
              <a:rPr lang="en-US" dirty="0"/>
              <a:t>Solutions to complex problems where artificial neural networks will be employed will involve multiple sensors each feeding neural networks.</a:t>
            </a:r>
          </a:p>
          <a:p>
            <a:endParaRPr lang="en-US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A system of these artificial neural networks will be used as input to a larger system.</a:t>
            </a:r>
          </a:p>
          <a:p>
            <a:endParaRPr lang="en-US" dirty="0"/>
          </a:p>
          <a:p>
            <a:r>
              <a:rPr lang="en-US" dirty="0"/>
              <a:t>Power and space will be issues when these complex neural network systems are employed in most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8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r>
              <a:rPr lang="en-US" dirty="0" smtClean="0"/>
              <a:t>Can a 3D-DRAM be used effectively?</a:t>
            </a:r>
          </a:p>
          <a:p>
            <a:r>
              <a:rPr lang="en-US" dirty="0" smtClean="0"/>
              <a:t>Can a useful system fit within the 3D stack?</a:t>
            </a:r>
          </a:p>
          <a:p>
            <a:r>
              <a:rPr lang="en-US" dirty="0" smtClean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15076</TotalTime>
  <Words>5405</Words>
  <Application>Microsoft Macintosh PowerPoint</Application>
  <PresentationFormat>Custom</PresentationFormat>
  <Paragraphs>919</Paragraphs>
  <Slides>88</Slides>
  <Notes>77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0" baseType="lpstr">
      <vt:lpstr>ncstate-ppt-template-horizontal-left-logo</vt:lpstr>
      <vt:lpstr>Worksheet</vt:lpstr>
      <vt:lpstr>A 3DIC system to aid in the acceleration of systems that employ multiple instances of artificial neural networks</vt:lpstr>
      <vt:lpstr>Introduction</vt:lpstr>
      <vt:lpstr>Introduction</vt:lpstr>
      <vt:lpstr>Introduction</vt:lpstr>
      <vt:lpstr>Research</vt:lpstr>
      <vt:lpstr>Mission Statement</vt:lpstr>
      <vt:lpstr>Problem</vt:lpstr>
      <vt:lpstr>Solution</vt:lpstr>
      <vt:lpstr>Solution</vt:lpstr>
      <vt:lpstr>Contribution</vt:lpstr>
      <vt:lpstr>Outline</vt:lpstr>
      <vt:lpstr>Artificial Neural Networks</vt:lpstr>
      <vt:lpstr>Artificial Neural Networks</vt:lpstr>
      <vt:lpstr>Artificial Neural Networks Rate-based</vt:lpstr>
      <vt:lpstr>Artificial Neural Networks Rate-based</vt:lpstr>
      <vt:lpstr>Summary : Target application and ANN type’s</vt:lpstr>
      <vt:lpstr>Deep Neural Network Classifiers</vt:lpstr>
      <vt:lpstr>State-of-the-art</vt:lpstr>
      <vt:lpstr>State of the Art</vt:lpstr>
      <vt:lpstr>State of the Art ASIC’s</vt:lpstr>
      <vt:lpstr>State of the Art ASIC’s</vt:lpstr>
      <vt:lpstr>More recent  State of the Art ASIC’s</vt:lpstr>
      <vt:lpstr>State of the Art GPU’s</vt:lpstr>
      <vt:lpstr>State of the Art</vt:lpstr>
      <vt:lpstr>Problem</vt:lpstr>
      <vt:lpstr>Solution</vt:lpstr>
      <vt:lpstr>Solution</vt:lpstr>
      <vt:lpstr>Solution</vt:lpstr>
      <vt:lpstr>Solution Block Diagram</vt:lpstr>
      <vt:lpstr>3D Physical Configuration</vt:lpstr>
      <vt:lpstr>Sub-System Column (SSC)</vt:lpstr>
      <vt:lpstr>3D Stack Bus</vt:lpstr>
      <vt:lpstr>System</vt:lpstr>
      <vt:lpstr>Instructions</vt:lpstr>
      <vt:lpstr>Data Storage and access</vt:lpstr>
      <vt:lpstr>Manager Layer</vt:lpstr>
      <vt:lpstr>Processing (PE) Layer</vt:lpstr>
      <vt:lpstr>AREA</vt:lpstr>
      <vt:lpstr>AREA</vt:lpstr>
      <vt:lpstr>Area placement study</vt:lpstr>
      <vt:lpstr>Power Summary</vt:lpstr>
      <vt:lpstr>Research</vt:lpstr>
      <vt:lpstr>Summary</vt:lpstr>
      <vt:lpstr>References</vt:lpstr>
      <vt:lpstr>Backup</vt:lpstr>
      <vt:lpstr>Deep Neural Network Backup</vt:lpstr>
      <vt:lpstr>Example DRAM Access Sequence</vt:lpstr>
      <vt:lpstr>Stack Bus</vt:lpstr>
      <vt:lpstr>Example Image Recognition CNN</vt:lpstr>
      <vt:lpstr>Full ConvNet</vt:lpstr>
      <vt:lpstr>Cogent Confabulation Backup</vt:lpstr>
      <vt:lpstr>Summary</vt:lpstr>
      <vt:lpstr>Summary</vt:lpstr>
      <vt:lpstr>Knowledge-base</vt:lpstr>
      <vt:lpstr>Likelihood</vt:lpstr>
      <vt:lpstr>Design Backup</vt:lpstr>
      <vt:lpstr>TSV Power</vt:lpstr>
      <vt:lpstr>DiRAM4 Stack</vt:lpstr>
      <vt:lpstr>Detailed Block Diagram</vt:lpstr>
      <vt:lpstr>Scaling from [Sch14]</vt:lpstr>
      <vt:lpstr>Special Functions Backup</vt:lpstr>
      <vt:lpstr>Other Functions</vt:lpstr>
      <vt:lpstr>Example Special Functions</vt:lpstr>
      <vt:lpstr>Operand Storage Backup</vt:lpstr>
      <vt:lpstr>Example Operands on the Stack Bus</vt:lpstr>
      <vt:lpstr>Input/Weight Operand Storage</vt:lpstr>
      <vt:lpstr>Weight Operand Storage</vt:lpstr>
      <vt:lpstr>Example Input Storage</vt:lpstr>
      <vt:lpstr>Example Kernel Storage</vt:lpstr>
      <vt:lpstr>Area and Power Backup</vt:lpstr>
      <vt:lpstr>Target Area and Power</vt:lpstr>
      <vt:lpstr>Estimated DRAM Internal Power</vt:lpstr>
      <vt:lpstr>Stack Bus TSV Power</vt:lpstr>
      <vt:lpstr>DRAM Page Bus TSV Power</vt:lpstr>
      <vt:lpstr>FMA Power/Area Estimate</vt:lpstr>
      <vt:lpstr>FMA Power/Area Estimate</vt:lpstr>
      <vt:lpstr>TSV Area</vt:lpstr>
      <vt:lpstr>PE Area Estimates</vt:lpstr>
      <vt:lpstr>Power Summary</vt:lpstr>
      <vt:lpstr>GPU Backup</vt:lpstr>
      <vt:lpstr>GPU Performance Backup</vt:lpstr>
      <vt:lpstr>Spiking Backup</vt:lpstr>
      <vt:lpstr>Artificial Neural Networks Spiking</vt:lpstr>
      <vt:lpstr>Artificial Neural Networks Spiking example</vt:lpstr>
      <vt:lpstr>DRAM Backup</vt:lpstr>
      <vt:lpstr>Custom Organized DRAM</vt:lpstr>
      <vt:lpstr>Mission Statement</vt:lpstr>
      <vt:lpstr>PowerPoint Presentation</vt:lpstr>
    </vt:vector>
  </TitlesOfParts>
  <Manager/>
  <Company>NC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Lee Baker</cp:lastModifiedBy>
  <cp:revision>1304</cp:revision>
  <cp:lastPrinted>2016-11-01T19:52:34Z</cp:lastPrinted>
  <dcterms:created xsi:type="dcterms:W3CDTF">2014-04-10T19:16:28Z</dcterms:created>
  <dcterms:modified xsi:type="dcterms:W3CDTF">2018-02-21T15:29:29Z</dcterms:modified>
  <cp:category/>
</cp:coreProperties>
</file>